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2" r:id="rId4"/>
    <p:sldId id="263" r:id="rId5"/>
    <p:sldId id="280" r:id="rId6"/>
    <p:sldId id="273" r:id="rId7"/>
    <p:sldId id="274" r:id="rId8"/>
    <p:sldId id="275" r:id="rId9"/>
    <p:sldId id="276" r:id="rId10"/>
    <p:sldId id="277" r:id="rId11"/>
    <p:sldId id="278" r:id="rId12"/>
    <p:sldId id="272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F61"/>
    <a:srgbClr val="3ADAD1"/>
    <a:srgbClr val="7BD8D3"/>
    <a:srgbClr val="7FDAD4"/>
    <a:srgbClr val="6CC8C4"/>
    <a:srgbClr val="5DD0CB"/>
    <a:srgbClr val="4FC8C4"/>
    <a:srgbClr val="99DED9"/>
    <a:srgbClr val="4FC9C5"/>
    <a:srgbClr val="1C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9085D-81F0-457C-81C5-ED77E6DA424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0838D9-3F0B-4C65-9F99-7F3FF2756191}">
      <dgm:prSet phldrT="[Текст]" custT="1"/>
      <dgm:spPr>
        <a:solidFill>
          <a:srgbClr val="4FC8C4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/>
            <a:t>1. замысел</a:t>
          </a:r>
          <a:endParaRPr lang="ru-RU" sz="1800" dirty="0"/>
        </a:p>
      </dgm:t>
    </dgm:pt>
    <dgm:pt modelId="{C268E7FB-C6FA-4F2C-A16F-8CC134EA750C}" type="parTrans" cxnId="{6EB2A86D-1AE1-463A-B047-B251D89DB3F4}">
      <dgm:prSet/>
      <dgm:spPr/>
      <dgm:t>
        <a:bodyPr/>
        <a:lstStyle/>
        <a:p>
          <a:endParaRPr lang="ru-RU"/>
        </a:p>
      </dgm:t>
    </dgm:pt>
    <dgm:pt modelId="{AFA01DF3-E3BA-4518-A72D-58A8AEE26AAB}" type="sibTrans" cxnId="{6EB2A86D-1AE1-463A-B047-B251D89DB3F4}">
      <dgm:prSet/>
      <dgm:spPr/>
      <dgm:t>
        <a:bodyPr/>
        <a:lstStyle/>
        <a:p>
          <a:endParaRPr lang="ru-RU"/>
        </a:p>
      </dgm:t>
    </dgm:pt>
    <dgm:pt modelId="{73DCF805-B012-4FDC-913D-AFE9D51EFDB5}">
      <dgm:prSet phldrT="[Текст]" custT="1"/>
      <dgm:spPr>
        <a:solidFill>
          <a:srgbClr val="6CC8C4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/>
            <a:t>2. планирование</a:t>
          </a:r>
          <a:endParaRPr lang="ru-RU" sz="1800" dirty="0"/>
        </a:p>
      </dgm:t>
    </dgm:pt>
    <dgm:pt modelId="{7A8EBBF5-F94D-4039-92C2-D14B82B54F2A}" type="parTrans" cxnId="{537B6B94-8FDF-434B-A548-BFCAA694C87A}">
      <dgm:prSet/>
      <dgm:spPr/>
      <dgm:t>
        <a:bodyPr/>
        <a:lstStyle/>
        <a:p>
          <a:endParaRPr lang="ru-RU"/>
        </a:p>
      </dgm:t>
    </dgm:pt>
    <dgm:pt modelId="{18CE9336-91D9-430F-9C1F-A9F871A804DE}" type="sibTrans" cxnId="{537B6B94-8FDF-434B-A548-BFCAA694C87A}">
      <dgm:prSet/>
      <dgm:spPr/>
      <dgm:t>
        <a:bodyPr/>
        <a:lstStyle/>
        <a:p>
          <a:endParaRPr lang="ru-RU"/>
        </a:p>
      </dgm:t>
    </dgm:pt>
    <dgm:pt modelId="{FE8ACCB3-FE54-4EDE-A0CD-89CEFB150611}">
      <dgm:prSet phldrT="[Текст]" custT="1"/>
      <dgm:spPr>
        <a:solidFill>
          <a:srgbClr val="7BD8D3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/>
            <a:t>3. подготовка</a:t>
          </a:r>
          <a:endParaRPr lang="ru-RU" sz="1800" dirty="0"/>
        </a:p>
      </dgm:t>
    </dgm:pt>
    <dgm:pt modelId="{2D1D3C0D-5E8A-460D-9ED3-31687F6A9750}" type="parTrans" cxnId="{C3D2EB74-A562-4FB2-8F8C-E3F7E71FE64C}">
      <dgm:prSet/>
      <dgm:spPr/>
      <dgm:t>
        <a:bodyPr/>
        <a:lstStyle/>
        <a:p>
          <a:endParaRPr lang="ru-RU"/>
        </a:p>
      </dgm:t>
    </dgm:pt>
    <dgm:pt modelId="{842F34B8-AE38-4FB3-B993-23A661EE6D5F}" type="sibTrans" cxnId="{C3D2EB74-A562-4FB2-8F8C-E3F7E71FE64C}">
      <dgm:prSet/>
      <dgm:spPr/>
      <dgm:t>
        <a:bodyPr/>
        <a:lstStyle/>
        <a:p>
          <a:endParaRPr lang="ru-RU"/>
        </a:p>
      </dgm:t>
    </dgm:pt>
    <dgm:pt modelId="{076EDF5F-012E-4163-8306-D74A9CE589A5}">
      <dgm:prSet phldrT="[Текст]" custT="1"/>
      <dgm:spPr>
        <a:solidFill>
          <a:srgbClr val="7FDAD4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/>
            <a:t>4. проведение</a:t>
          </a:r>
          <a:endParaRPr lang="ru-RU" sz="1800" dirty="0"/>
        </a:p>
      </dgm:t>
    </dgm:pt>
    <dgm:pt modelId="{DBCCB025-CE75-4F42-93ED-C7093DE85940}" type="parTrans" cxnId="{3FCEA3BB-9344-4E92-939E-99DE907C308B}">
      <dgm:prSet/>
      <dgm:spPr/>
      <dgm:t>
        <a:bodyPr/>
        <a:lstStyle/>
        <a:p>
          <a:endParaRPr lang="ru-RU"/>
        </a:p>
      </dgm:t>
    </dgm:pt>
    <dgm:pt modelId="{FA888ECF-44E2-4ABF-BBDF-83A4DFE315F3}" type="sibTrans" cxnId="{3FCEA3BB-9344-4E92-939E-99DE907C308B}">
      <dgm:prSet/>
      <dgm:spPr/>
      <dgm:t>
        <a:bodyPr/>
        <a:lstStyle/>
        <a:p>
          <a:endParaRPr lang="ru-RU"/>
        </a:p>
      </dgm:t>
    </dgm:pt>
    <dgm:pt modelId="{D86D5867-6A67-4E0F-8D8E-04FCB95EC1F4}">
      <dgm:prSet phldrT="[Текст]" custT="1"/>
      <dgm:spPr>
        <a:solidFill>
          <a:srgbClr val="5DD0CB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800" dirty="0" smtClean="0"/>
            <a:t>5. обсуждение</a:t>
          </a:r>
          <a:endParaRPr lang="ru-RU" sz="1800" dirty="0"/>
        </a:p>
      </dgm:t>
    </dgm:pt>
    <dgm:pt modelId="{2500531C-66B9-46B5-B07A-B647E75B0DF6}" type="parTrans" cxnId="{70D06914-6658-4850-B813-A917BDE6BC01}">
      <dgm:prSet/>
      <dgm:spPr/>
      <dgm:t>
        <a:bodyPr/>
        <a:lstStyle/>
        <a:p>
          <a:endParaRPr lang="ru-RU"/>
        </a:p>
      </dgm:t>
    </dgm:pt>
    <dgm:pt modelId="{F1C4C9DE-93D5-4A23-BBA1-D6CA1F76E6DF}" type="sibTrans" cxnId="{70D06914-6658-4850-B813-A917BDE6BC01}">
      <dgm:prSet/>
      <dgm:spPr>
        <a:solidFill>
          <a:srgbClr val="045F61"/>
        </a:solidFill>
      </dgm:spPr>
      <dgm:t>
        <a:bodyPr/>
        <a:lstStyle/>
        <a:p>
          <a:endParaRPr lang="ru-RU"/>
        </a:p>
      </dgm:t>
    </dgm:pt>
    <dgm:pt modelId="{F44808C9-12F0-43C0-8C6B-6B69C8FE17AF}" type="pres">
      <dgm:prSet presAssocID="{F139085D-81F0-457C-81C5-ED77E6DA424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A21A61-A3BB-4F60-813E-FA34404BE5AA}" type="pres">
      <dgm:prSet presAssocID="{370838D9-3F0B-4C65-9F99-7F3FF27561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42EF9-7C2A-49D6-9388-41024793ECA7}" type="pres">
      <dgm:prSet presAssocID="{370838D9-3F0B-4C65-9F99-7F3FF2756191}" presName="spNode" presStyleCnt="0"/>
      <dgm:spPr/>
    </dgm:pt>
    <dgm:pt modelId="{FAB755FC-E9BA-4C3F-B75B-784D212A410A}" type="pres">
      <dgm:prSet presAssocID="{AFA01DF3-E3BA-4518-A72D-58A8AEE26AA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A054FEF-06BD-4C4B-9C41-6C88A989B26D}" type="pres">
      <dgm:prSet presAssocID="{73DCF805-B012-4FDC-913D-AFE9D51EFDB5}" presName="node" presStyleLbl="node1" presStyleIdx="1" presStyleCnt="5" custScaleX="13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9E984-6892-4CD5-9445-AA2C9F4D78BB}" type="pres">
      <dgm:prSet presAssocID="{73DCF805-B012-4FDC-913D-AFE9D51EFDB5}" presName="spNode" presStyleCnt="0"/>
      <dgm:spPr/>
    </dgm:pt>
    <dgm:pt modelId="{D9F1B898-BDF6-419F-8929-D7A44A4FD274}" type="pres">
      <dgm:prSet presAssocID="{18CE9336-91D9-430F-9C1F-A9F871A804D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2573AEE-97A0-4B49-9113-6BF19DA896E4}" type="pres">
      <dgm:prSet presAssocID="{FE8ACCB3-FE54-4EDE-A0CD-89CEFB150611}" presName="node" presStyleLbl="node1" presStyleIdx="2" presStyleCnt="5" custScaleX="125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3D72D-7A53-4208-A364-544A9ACCD575}" type="pres">
      <dgm:prSet presAssocID="{FE8ACCB3-FE54-4EDE-A0CD-89CEFB150611}" presName="spNode" presStyleCnt="0"/>
      <dgm:spPr/>
    </dgm:pt>
    <dgm:pt modelId="{05A2B266-C9F3-46A8-98B4-73BB8864E7E4}" type="pres">
      <dgm:prSet presAssocID="{842F34B8-AE38-4FB3-B993-23A661EE6D5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441055C-BFE1-4167-9F2D-D6D3E3D202CB}" type="pres">
      <dgm:prSet presAssocID="{076EDF5F-012E-4163-8306-D74A9CE589A5}" presName="node" presStyleLbl="node1" presStyleIdx="3" presStyleCnt="5" custScaleX="128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8E885-6FF3-4687-9820-C18E75318C8C}" type="pres">
      <dgm:prSet presAssocID="{076EDF5F-012E-4163-8306-D74A9CE589A5}" presName="spNode" presStyleCnt="0"/>
      <dgm:spPr/>
    </dgm:pt>
    <dgm:pt modelId="{68299967-891F-4E4D-A355-CA9B232FEDC1}" type="pres">
      <dgm:prSet presAssocID="{FA888ECF-44E2-4ABF-BBDF-83A4DFE315F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0C73F5C-CD65-4704-B835-8DD598409E47}" type="pres">
      <dgm:prSet presAssocID="{D86D5867-6A67-4E0F-8D8E-04FCB95EC1F4}" presName="node" presStyleLbl="node1" presStyleIdx="4" presStyleCnt="5" custScaleX="112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FF79C-AD7F-4427-A868-61159B631AC8}" type="pres">
      <dgm:prSet presAssocID="{D86D5867-6A67-4E0F-8D8E-04FCB95EC1F4}" presName="spNode" presStyleCnt="0"/>
      <dgm:spPr/>
    </dgm:pt>
    <dgm:pt modelId="{B57086C4-8CB7-4963-9D8D-EE2DD010E500}" type="pres">
      <dgm:prSet presAssocID="{F1C4C9DE-93D5-4A23-BBA1-D6CA1F76E6D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3D2EB74-A562-4FB2-8F8C-E3F7E71FE64C}" srcId="{F139085D-81F0-457C-81C5-ED77E6DA424C}" destId="{FE8ACCB3-FE54-4EDE-A0CD-89CEFB150611}" srcOrd="2" destOrd="0" parTransId="{2D1D3C0D-5E8A-460D-9ED3-31687F6A9750}" sibTransId="{842F34B8-AE38-4FB3-B993-23A661EE6D5F}"/>
    <dgm:cxn modelId="{EFBC4C6D-4EF4-409D-BAF9-A991D7DA2CE2}" type="presOf" srcId="{370838D9-3F0B-4C65-9F99-7F3FF2756191}" destId="{2BA21A61-A3BB-4F60-813E-FA34404BE5AA}" srcOrd="0" destOrd="0" presId="urn:microsoft.com/office/officeart/2005/8/layout/cycle6"/>
    <dgm:cxn modelId="{FDFCD212-4610-40E5-AF77-724943A6E877}" type="presOf" srcId="{73DCF805-B012-4FDC-913D-AFE9D51EFDB5}" destId="{FA054FEF-06BD-4C4B-9C41-6C88A989B26D}" srcOrd="0" destOrd="0" presId="urn:microsoft.com/office/officeart/2005/8/layout/cycle6"/>
    <dgm:cxn modelId="{70D06914-6658-4850-B813-A917BDE6BC01}" srcId="{F139085D-81F0-457C-81C5-ED77E6DA424C}" destId="{D86D5867-6A67-4E0F-8D8E-04FCB95EC1F4}" srcOrd="4" destOrd="0" parTransId="{2500531C-66B9-46B5-B07A-B647E75B0DF6}" sibTransId="{F1C4C9DE-93D5-4A23-BBA1-D6CA1F76E6DF}"/>
    <dgm:cxn modelId="{106150A6-3B7B-49A1-A4BF-771F6F3FC240}" type="presOf" srcId="{842F34B8-AE38-4FB3-B993-23A661EE6D5F}" destId="{05A2B266-C9F3-46A8-98B4-73BB8864E7E4}" srcOrd="0" destOrd="0" presId="urn:microsoft.com/office/officeart/2005/8/layout/cycle6"/>
    <dgm:cxn modelId="{3FCEA3BB-9344-4E92-939E-99DE907C308B}" srcId="{F139085D-81F0-457C-81C5-ED77E6DA424C}" destId="{076EDF5F-012E-4163-8306-D74A9CE589A5}" srcOrd="3" destOrd="0" parTransId="{DBCCB025-CE75-4F42-93ED-C7093DE85940}" sibTransId="{FA888ECF-44E2-4ABF-BBDF-83A4DFE315F3}"/>
    <dgm:cxn modelId="{D077A51B-00D9-4EE1-8DFE-EBB8EFE30EE1}" type="presOf" srcId="{076EDF5F-012E-4163-8306-D74A9CE589A5}" destId="{A441055C-BFE1-4167-9F2D-D6D3E3D202CB}" srcOrd="0" destOrd="0" presId="urn:microsoft.com/office/officeart/2005/8/layout/cycle6"/>
    <dgm:cxn modelId="{F0BFD938-D664-494E-8FBB-48E87A0EB53B}" type="presOf" srcId="{D86D5867-6A67-4E0F-8D8E-04FCB95EC1F4}" destId="{70C73F5C-CD65-4704-B835-8DD598409E47}" srcOrd="0" destOrd="0" presId="urn:microsoft.com/office/officeart/2005/8/layout/cycle6"/>
    <dgm:cxn modelId="{9B37F10D-36D5-408A-9C81-558563C266AA}" type="presOf" srcId="{FA888ECF-44E2-4ABF-BBDF-83A4DFE315F3}" destId="{68299967-891F-4E4D-A355-CA9B232FEDC1}" srcOrd="0" destOrd="0" presId="urn:microsoft.com/office/officeart/2005/8/layout/cycle6"/>
    <dgm:cxn modelId="{1045E2C3-0AD5-4B4E-BC18-739C658D69E3}" type="presOf" srcId="{18CE9336-91D9-430F-9C1F-A9F871A804DE}" destId="{D9F1B898-BDF6-419F-8929-D7A44A4FD274}" srcOrd="0" destOrd="0" presId="urn:microsoft.com/office/officeart/2005/8/layout/cycle6"/>
    <dgm:cxn modelId="{537B6B94-8FDF-434B-A548-BFCAA694C87A}" srcId="{F139085D-81F0-457C-81C5-ED77E6DA424C}" destId="{73DCF805-B012-4FDC-913D-AFE9D51EFDB5}" srcOrd="1" destOrd="0" parTransId="{7A8EBBF5-F94D-4039-92C2-D14B82B54F2A}" sibTransId="{18CE9336-91D9-430F-9C1F-A9F871A804DE}"/>
    <dgm:cxn modelId="{3893466B-39A7-4132-9170-78BA64E7AA75}" type="presOf" srcId="{FE8ACCB3-FE54-4EDE-A0CD-89CEFB150611}" destId="{62573AEE-97A0-4B49-9113-6BF19DA896E4}" srcOrd="0" destOrd="0" presId="urn:microsoft.com/office/officeart/2005/8/layout/cycle6"/>
    <dgm:cxn modelId="{6C579210-ABEB-43A0-B89D-FFA9F8CBF698}" type="presOf" srcId="{F139085D-81F0-457C-81C5-ED77E6DA424C}" destId="{F44808C9-12F0-43C0-8C6B-6B69C8FE17AF}" srcOrd="0" destOrd="0" presId="urn:microsoft.com/office/officeart/2005/8/layout/cycle6"/>
    <dgm:cxn modelId="{6EB2A86D-1AE1-463A-B047-B251D89DB3F4}" srcId="{F139085D-81F0-457C-81C5-ED77E6DA424C}" destId="{370838D9-3F0B-4C65-9F99-7F3FF2756191}" srcOrd="0" destOrd="0" parTransId="{C268E7FB-C6FA-4F2C-A16F-8CC134EA750C}" sibTransId="{AFA01DF3-E3BA-4518-A72D-58A8AEE26AAB}"/>
    <dgm:cxn modelId="{2F6793FE-83BC-4129-BFEF-1042E4A3B336}" type="presOf" srcId="{F1C4C9DE-93D5-4A23-BBA1-D6CA1F76E6DF}" destId="{B57086C4-8CB7-4963-9D8D-EE2DD010E500}" srcOrd="0" destOrd="0" presId="urn:microsoft.com/office/officeart/2005/8/layout/cycle6"/>
    <dgm:cxn modelId="{4602CE3C-D894-44DE-9585-64F842899249}" type="presOf" srcId="{AFA01DF3-E3BA-4518-A72D-58A8AEE26AAB}" destId="{FAB755FC-E9BA-4C3F-B75B-784D212A410A}" srcOrd="0" destOrd="0" presId="urn:microsoft.com/office/officeart/2005/8/layout/cycle6"/>
    <dgm:cxn modelId="{2EC2F776-1D9B-4693-89DC-4479D1884F7E}" type="presParOf" srcId="{F44808C9-12F0-43C0-8C6B-6B69C8FE17AF}" destId="{2BA21A61-A3BB-4F60-813E-FA34404BE5AA}" srcOrd="0" destOrd="0" presId="urn:microsoft.com/office/officeart/2005/8/layout/cycle6"/>
    <dgm:cxn modelId="{3E69569B-9802-4EE8-93CB-92A88BD802DC}" type="presParOf" srcId="{F44808C9-12F0-43C0-8C6B-6B69C8FE17AF}" destId="{F3142EF9-7C2A-49D6-9388-41024793ECA7}" srcOrd="1" destOrd="0" presId="urn:microsoft.com/office/officeart/2005/8/layout/cycle6"/>
    <dgm:cxn modelId="{2D526070-3E64-43C0-ABCC-AC2B11F9B5AA}" type="presParOf" srcId="{F44808C9-12F0-43C0-8C6B-6B69C8FE17AF}" destId="{FAB755FC-E9BA-4C3F-B75B-784D212A410A}" srcOrd="2" destOrd="0" presId="urn:microsoft.com/office/officeart/2005/8/layout/cycle6"/>
    <dgm:cxn modelId="{DA20D6DA-37F0-4744-AA39-7BAB64BBE5A8}" type="presParOf" srcId="{F44808C9-12F0-43C0-8C6B-6B69C8FE17AF}" destId="{FA054FEF-06BD-4C4B-9C41-6C88A989B26D}" srcOrd="3" destOrd="0" presId="urn:microsoft.com/office/officeart/2005/8/layout/cycle6"/>
    <dgm:cxn modelId="{3E664015-AD28-4D38-937F-96B8739395FE}" type="presParOf" srcId="{F44808C9-12F0-43C0-8C6B-6B69C8FE17AF}" destId="{6789E984-6892-4CD5-9445-AA2C9F4D78BB}" srcOrd="4" destOrd="0" presId="urn:microsoft.com/office/officeart/2005/8/layout/cycle6"/>
    <dgm:cxn modelId="{965F7C77-6ACF-4BC9-B316-A809F40A268A}" type="presParOf" srcId="{F44808C9-12F0-43C0-8C6B-6B69C8FE17AF}" destId="{D9F1B898-BDF6-419F-8929-D7A44A4FD274}" srcOrd="5" destOrd="0" presId="urn:microsoft.com/office/officeart/2005/8/layout/cycle6"/>
    <dgm:cxn modelId="{B8AB51FD-EC11-4D21-AE81-ECCDC7B96748}" type="presParOf" srcId="{F44808C9-12F0-43C0-8C6B-6B69C8FE17AF}" destId="{62573AEE-97A0-4B49-9113-6BF19DA896E4}" srcOrd="6" destOrd="0" presId="urn:microsoft.com/office/officeart/2005/8/layout/cycle6"/>
    <dgm:cxn modelId="{E87A02B9-1144-4D48-8464-01D359C57ECB}" type="presParOf" srcId="{F44808C9-12F0-43C0-8C6B-6B69C8FE17AF}" destId="{D8F3D72D-7A53-4208-A364-544A9ACCD575}" srcOrd="7" destOrd="0" presId="urn:microsoft.com/office/officeart/2005/8/layout/cycle6"/>
    <dgm:cxn modelId="{508A667C-EB35-4F43-861C-93D540FD2CBB}" type="presParOf" srcId="{F44808C9-12F0-43C0-8C6B-6B69C8FE17AF}" destId="{05A2B266-C9F3-46A8-98B4-73BB8864E7E4}" srcOrd="8" destOrd="0" presId="urn:microsoft.com/office/officeart/2005/8/layout/cycle6"/>
    <dgm:cxn modelId="{95B2AC14-DDD6-469E-8276-CC8B00FE6BD7}" type="presParOf" srcId="{F44808C9-12F0-43C0-8C6B-6B69C8FE17AF}" destId="{A441055C-BFE1-4167-9F2D-D6D3E3D202CB}" srcOrd="9" destOrd="0" presId="urn:microsoft.com/office/officeart/2005/8/layout/cycle6"/>
    <dgm:cxn modelId="{7BCA97EF-889F-47C3-B687-BF740F51631B}" type="presParOf" srcId="{F44808C9-12F0-43C0-8C6B-6B69C8FE17AF}" destId="{85B8E885-6FF3-4687-9820-C18E75318C8C}" srcOrd="10" destOrd="0" presId="urn:microsoft.com/office/officeart/2005/8/layout/cycle6"/>
    <dgm:cxn modelId="{9880812B-E98B-42E9-8646-294F5274797D}" type="presParOf" srcId="{F44808C9-12F0-43C0-8C6B-6B69C8FE17AF}" destId="{68299967-891F-4E4D-A355-CA9B232FEDC1}" srcOrd="11" destOrd="0" presId="urn:microsoft.com/office/officeart/2005/8/layout/cycle6"/>
    <dgm:cxn modelId="{97CB99CE-33CA-4677-A0C7-2D6B933307AB}" type="presParOf" srcId="{F44808C9-12F0-43C0-8C6B-6B69C8FE17AF}" destId="{70C73F5C-CD65-4704-B835-8DD598409E47}" srcOrd="12" destOrd="0" presId="urn:microsoft.com/office/officeart/2005/8/layout/cycle6"/>
    <dgm:cxn modelId="{2665ACE5-CDB4-4604-A26B-BBF1FC01DAA1}" type="presParOf" srcId="{F44808C9-12F0-43C0-8C6B-6B69C8FE17AF}" destId="{0B3FF79C-AD7F-4427-A868-61159B631AC8}" srcOrd="13" destOrd="0" presId="urn:microsoft.com/office/officeart/2005/8/layout/cycle6"/>
    <dgm:cxn modelId="{F1CF4595-3913-44F0-88DD-F5E0052F8A7C}" type="presParOf" srcId="{F44808C9-12F0-43C0-8C6B-6B69C8FE17AF}" destId="{B57086C4-8CB7-4963-9D8D-EE2DD010E50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11AF-3BEF-43D6-8377-955B9BBCC4A8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A059E-6F93-4E42-ABA7-75756DEC1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0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059E-6F93-4E42-ABA7-75756DEC16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3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4D953F-A48B-44C3-BD65-1E94200EE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6C369D3-4020-40FD-A878-D026E6B3C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201A5A-CA2A-4F86-9C13-4FA310CB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76F1-AF42-4CFB-B920-B60FB404FAE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DE9E2A-CD2A-487D-84F4-3C93E225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839F12-7412-45F4-89D3-0F1D2BE02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9D42-130A-45B6-841C-D7EC23A8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DAC58F-1620-42E7-B629-10864DF7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8815713-C436-43E3-9598-66885490A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B6D1BA-2BAB-4F6B-802A-969288CD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76F1-AF42-4CFB-B920-B60FB404FAE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1EEC8D-5677-422B-8405-19A04153E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E29749-40D7-4CF3-A738-B60965EC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9D42-130A-45B6-841C-D7EC23A8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65BAFCF-0C35-4054-9602-7C43353D8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54E41F2-91CD-41FB-9050-F0FF26FE5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567DB0-8AC9-4C9F-AB91-3C08D96AB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76F1-AF42-4CFB-B920-B60FB404FAE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FE3FE5-FE8E-4C09-A458-E63860B8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72785B-C275-4E52-BA3F-53B1ADBE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9D42-130A-45B6-841C-D7EC23A8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D99F54-F371-475E-B1A7-0394670F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0AB440-8876-4145-B4B5-78E450752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B7147E-1FD9-4ABD-AD63-6DFDDBC8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76F1-AF42-4CFB-B920-B60FB404FAE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079743-5F53-47D8-ACAF-929C46D4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AE19EE-AD4B-42A6-ACC8-E5E30E94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9D42-130A-45B6-841C-D7EC23A8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A2A8F8-34EB-4400-9330-AB2E251E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A91100-4F15-4069-958A-27EB3ECA3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F87FAE-3BC8-4CC7-BE47-FF205628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76F1-AF42-4CFB-B920-B60FB404FAE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59EDD7-9474-4513-BC1D-87E6DC20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64DB64-8A46-4C10-A88A-727BF519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9D42-130A-45B6-841C-D7EC23A8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D13DE1-925E-4524-8C60-17E16BB4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C377A8-7A2B-4517-9152-DCA52BEB2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003BAC9-1752-4EA4-BBC0-7648E0568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D807F0-B11D-4150-8967-2D3E1321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76F1-AF42-4CFB-B920-B60FB404FAE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8DE38C5-2120-4907-B430-4558064E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49F6BD-9BBF-4987-B289-E19BA3C0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9D42-130A-45B6-841C-D7EC23A8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2F7E5D-8F2F-4F26-B1BB-ED96A0C7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9193A4-F1BB-4395-9A2F-963043AC9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AFF0BF-6DF1-4DD8-9202-ECFD17823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B9AA81-10E1-4BBC-8D22-4F9BAC728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5A2E565-1245-4FB9-9245-71D0F2EE1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4128697-33FD-43BC-8C0C-089B57CF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76F1-AF42-4CFB-B920-B60FB404FAE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21AE229-3D44-4D0E-90A7-F4CC9447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7B59257-0B24-4E80-B7C9-E2E8F696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9D42-130A-45B6-841C-D7EC23A8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E57EC6-B0DF-44F5-9AFF-AB41D53EF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EC35E60-78B1-4760-BF14-08B73D80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76F1-AF42-4CFB-B920-B60FB404FAE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152139E-B4EE-4D0D-A41C-F0BA8B31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4E63ED7-60BF-4D93-8E33-FF9B298A6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9D42-130A-45B6-841C-D7EC23A8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FAC674B-C981-4F0C-8CB1-E7FB45B0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76F1-AF42-4CFB-B920-B60FB404FAE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96F9BF0-82A0-4416-98DB-9CD0D402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F879C0F-1E47-4724-9B25-6455F485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9D42-130A-45B6-841C-D7EC23A8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E2DA9D-D139-4D37-9A87-0CF327A4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221CDB1-400E-4D42-AB4A-095147C1D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AE2AC9D-C67F-4767-9432-E7ECAF4CF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FD3C44-2F10-41A5-B24A-62264F71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76F1-AF42-4CFB-B920-B60FB404FAE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BA7130-D93F-4ABA-90CF-614A098C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57F20B-6650-43B8-9474-47B0FD82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9D42-130A-45B6-841C-D7EC23A8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053AED-F30A-4480-BC51-5AAB778AD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FD6F871-C841-466F-BC52-CB8CBBC7D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290775F-72C8-4750-BB43-C677BD99E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4E273A-D5C9-44FE-8EBA-E8891E1A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76F1-AF42-4CFB-B920-B60FB404FAE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023417-7457-4A69-AA2E-ED394CE6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6382E9-994C-40F8-BCF0-195669D0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9D42-130A-45B6-841C-D7EC23A8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2DEFA7-0CD4-4537-8D8E-FB65A66A0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AFECE7-BD9D-4834-A8CC-B0C563B1D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A3F553-EC61-4216-A995-9B85E66A4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76F1-AF42-4CFB-B920-B60FB404FAEB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D43574-08AC-47D1-9589-09C34B62A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94E4E7-6AAB-48E2-810A-049856C6F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F9D42-130A-45B6-841C-D7EC23A8DB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32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etsad1@kubanne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75B9234-AE52-454D-9763-7A0DDA8AA924}"/>
              </a:ext>
            </a:extLst>
          </p:cNvPr>
          <p:cNvSpPr/>
          <p:nvPr/>
        </p:nvSpPr>
        <p:spPr>
          <a:xfrm>
            <a:off x="0" y="2094271"/>
            <a:ext cx="12192000" cy="3241300"/>
          </a:xfrm>
          <a:prstGeom prst="rect">
            <a:avLst/>
          </a:prstGeom>
          <a:solidFill>
            <a:srgbClr val="1594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2411E-CD2F-4AAD-8874-25A3595CF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901" y="2400078"/>
            <a:ext cx="10266195" cy="2629685"/>
          </a:xfrm>
          <a:effectLst>
            <a:glow rad="609600">
              <a:schemeClr val="tx1"/>
            </a:glow>
            <a:softEdge rad="0"/>
          </a:effectLst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Воспитание коллективизма и чувства товарищества старших дошкольников средствами динамических игровых событий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065F67-FCD7-4DCE-86E6-6688A4302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0314" y="304122"/>
            <a:ext cx="9891367" cy="1091497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3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МУНИЦИПАЛЬНОГО ОБРАЗОВАНИЯ ГОРОД КРАСНОДАР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3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№1»</a:t>
            </a: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7776C89-633C-4454-B1C1-25B6595DC783}"/>
              </a:ext>
            </a:extLst>
          </p:cNvPr>
          <p:cNvSpPr/>
          <p:nvPr/>
        </p:nvSpPr>
        <p:spPr>
          <a:xfrm>
            <a:off x="2447488" y="6243861"/>
            <a:ext cx="6762290" cy="61264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3DB920EC-2290-42A2-A36C-E5C67F9433AF}"/>
              </a:ext>
            </a:extLst>
          </p:cNvPr>
          <p:cNvSpPr txBox="1">
            <a:spLocks/>
          </p:cNvSpPr>
          <p:nvPr/>
        </p:nvSpPr>
        <p:spPr>
          <a:xfrm>
            <a:off x="11613940" y="6245352"/>
            <a:ext cx="578059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51AA3E-63D5-4AEC-821C-05FE3E49668A}"/>
              </a:ext>
            </a:extLst>
          </p:cNvPr>
          <p:cNvSpPr txBox="1"/>
          <p:nvPr/>
        </p:nvSpPr>
        <p:spPr>
          <a:xfrm>
            <a:off x="2404163" y="6334560"/>
            <a:ext cx="6805615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Иванова Елена Викторовна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00"/>
          <a:stretch/>
        </p:blipFill>
        <p:spPr>
          <a:xfrm>
            <a:off x="0" y="-380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8931957-7F05-4D13-9179-62C4C246E836}"/>
              </a:ext>
            </a:extLst>
          </p:cNvPr>
          <p:cNvSpPr/>
          <p:nvPr/>
        </p:nvSpPr>
        <p:spPr>
          <a:xfrm>
            <a:off x="6095998" y="5037"/>
            <a:ext cx="6091826" cy="6837123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A31A133-0C96-47AB-8ECB-A67DA516014A}"/>
              </a:ext>
            </a:extLst>
          </p:cNvPr>
          <p:cNvSpPr/>
          <p:nvPr/>
        </p:nvSpPr>
        <p:spPr>
          <a:xfrm>
            <a:off x="1" y="-6001"/>
            <a:ext cx="6096000" cy="6858000"/>
          </a:xfrm>
          <a:prstGeom prst="rect">
            <a:avLst/>
          </a:prstGeom>
          <a:solidFill>
            <a:srgbClr val="07797A">
              <a:alpha val="50000"/>
            </a:srgb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77E8A74-E9A3-4BBB-8F9A-823B40688313}"/>
              </a:ext>
            </a:extLst>
          </p:cNvPr>
          <p:cNvSpPr/>
          <p:nvPr/>
        </p:nvSpPr>
        <p:spPr>
          <a:xfrm>
            <a:off x="-6100" y="4235927"/>
            <a:ext cx="12183648" cy="1020325"/>
          </a:xfrm>
          <a:prstGeom prst="rect">
            <a:avLst/>
          </a:prstGeom>
          <a:solidFill>
            <a:srgbClr val="3ADAD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682ADB7-4F4B-4538-81FA-D57427AED94B}"/>
              </a:ext>
            </a:extLst>
          </p:cNvPr>
          <p:cNvSpPr/>
          <p:nvPr/>
        </p:nvSpPr>
        <p:spPr>
          <a:xfrm>
            <a:off x="-1923" y="-28626"/>
            <a:ext cx="12210286" cy="1323279"/>
          </a:xfrm>
          <a:prstGeom prst="rect">
            <a:avLst/>
          </a:prstGeom>
          <a:solidFill>
            <a:srgbClr val="3ADAD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89648B0-08F1-46CA-816B-ADFA1DCD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451" y="48940"/>
            <a:ext cx="5619284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Прогнозы инновационного проекта</a:t>
            </a:r>
            <a:endParaRPr lang="ru-RU" sz="40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A6A6116-96C8-4014-9224-157C3C0A3CAA}"/>
              </a:ext>
            </a:extLst>
          </p:cNvPr>
          <p:cNvSpPr/>
          <p:nvPr/>
        </p:nvSpPr>
        <p:spPr>
          <a:xfrm>
            <a:off x="-1132" y="2999277"/>
            <a:ext cx="12183648" cy="1020325"/>
          </a:xfrm>
          <a:prstGeom prst="rect">
            <a:avLst/>
          </a:prstGeom>
          <a:solidFill>
            <a:srgbClr val="3ADAD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EC412225-C3BE-4DEB-B141-5DAC16CA44EC}"/>
              </a:ext>
            </a:extLst>
          </p:cNvPr>
          <p:cNvSpPr/>
          <p:nvPr/>
        </p:nvSpPr>
        <p:spPr>
          <a:xfrm>
            <a:off x="-1923" y="1764984"/>
            <a:ext cx="12183648" cy="1020325"/>
          </a:xfrm>
          <a:prstGeom prst="rect">
            <a:avLst/>
          </a:prstGeom>
          <a:solidFill>
            <a:srgbClr val="3ADAD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9E08D49-5AFD-40C0-931D-0627ECD83E46}"/>
              </a:ext>
            </a:extLst>
          </p:cNvPr>
          <p:cNvSpPr/>
          <p:nvPr/>
        </p:nvSpPr>
        <p:spPr>
          <a:xfrm>
            <a:off x="0" y="5563863"/>
            <a:ext cx="12183648" cy="1020325"/>
          </a:xfrm>
          <a:prstGeom prst="rect">
            <a:avLst/>
          </a:prstGeom>
          <a:solidFill>
            <a:srgbClr val="3ADAD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AEEE3D-26F6-496F-85F4-7D0E7C6D837C}"/>
              </a:ext>
            </a:extLst>
          </p:cNvPr>
          <p:cNvSpPr txBox="1"/>
          <p:nvPr/>
        </p:nvSpPr>
        <p:spPr>
          <a:xfrm>
            <a:off x="6959906" y="1749524"/>
            <a:ext cx="4474290" cy="83099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Повышение сплоченности детского коллектива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0C33FA-5237-4108-A5A4-47FDD790FE09}"/>
              </a:ext>
            </a:extLst>
          </p:cNvPr>
          <p:cNvSpPr txBox="1"/>
          <p:nvPr/>
        </p:nvSpPr>
        <p:spPr>
          <a:xfrm>
            <a:off x="7007351" y="3137222"/>
            <a:ext cx="4574874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ru-RU" sz="2400" b="1" dirty="0">
                <a:latin typeface="+mj-lt"/>
                <a:cs typeface="Times New Roman" panose="02020603050405020304" pitchFamily="18" charset="0"/>
              </a:rPr>
              <a:t>Овладение новыми технологиями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C2890D-01BE-4DB0-B83C-ED475FDBE6B6}"/>
              </a:ext>
            </a:extLst>
          </p:cNvPr>
          <p:cNvSpPr txBox="1"/>
          <p:nvPr/>
        </p:nvSpPr>
        <p:spPr>
          <a:xfrm>
            <a:off x="739802" y="3032096"/>
            <a:ext cx="4616398" cy="83099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Повышение уровня</a:t>
            </a:r>
          </a:p>
          <a:p>
            <a:pPr algn="just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профессиональной загруженности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3DF849-B3C6-4C94-8FE6-41D7EB888D72}"/>
              </a:ext>
            </a:extLst>
          </p:cNvPr>
          <p:cNvSpPr txBox="1"/>
          <p:nvPr/>
        </p:nvSpPr>
        <p:spPr>
          <a:xfrm>
            <a:off x="6994211" y="4105562"/>
            <a:ext cx="5166974" cy="120032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Обогащение образовательной среды, увеличение финансовых трат и расходов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E7E92C-D897-4CCD-86A3-8CB6A04009D6}"/>
              </a:ext>
            </a:extLst>
          </p:cNvPr>
          <p:cNvSpPr txBox="1"/>
          <p:nvPr/>
        </p:nvSpPr>
        <p:spPr>
          <a:xfrm>
            <a:off x="760274" y="1734819"/>
            <a:ext cx="4424374" cy="83099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Обеспечение стабильности педагогического состава</a:t>
            </a:r>
          </a:p>
        </p:txBody>
      </p:sp>
      <p:sp>
        <p:nvSpPr>
          <p:cNvPr id="11" name="Заголовок 3">
            <a:extLst>
              <a:ext uri="{FF2B5EF4-FFF2-40B4-BE49-F238E27FC236}">
                <a16:creationId xmlns:a16="http://schemas.microsoft.com/office/drawing/2014/main" xmlns="" id="{47646DFE-F865-4D79-9E1D-7A896D0D1A10}"/>
              </a:ext>
            </a:extLst>
          </p:cNvPr>
          <p:cNvSpPr txBox="1">
            <a:spLocks/>
          </p:cNvSpPr>
          <p:nvPr/>
        </p:nvSpPr>
        <p:spPr>
          <a:xfrm>
            <a:off x="270625" y="43733"/>
            <a:ext cx="5619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/>
              <a:t>Риски </a:t>
            </a:r>
          </a:p>
          <a:p>
            <a:pPr algn="ctr"/>
            <a:r>
              <a:rPr lang="ru-RU" sz="4000" b="1" dirty="0" smtClean="0"/>
              <a:t>инновационного проекта</a:t>
            </a:r>
            <a:endParaRPr lang="ru-RU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8AAB35-35BE-44B1-9D6A-1460E61ECA6C}"/>
              </a:ext>
            </a:extLst>
          </p:cNvPr>
          <p:cNvSpPr txBox="1"/>
          <p:nvPr/>
        </p:nvSpPr>
        <p:spPr>
          <a:xfrm>
            <a:off x="7007351" y="5706908"/>
            <a:ext cx="4844902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Разноплановое построение ДИС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DB03BE-C074-4975-88A4-BCFBABEFB606}"/>
              </a:ext>
            </a:extLst>
          </p:cNvPr>
          <p:cNvSpPr txBox="1"/>
          <p:nvPr/>
        </p:nvSpPr>
        <p:spPr>
          <a:xfrm>
            <a:off x="844549" y="5600312"/>
            <a:ext cx="4474290" cy="83099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Ограничение спортивными мероприятиями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CC8A02-C247-4CC0-82E0-01FCBE1D447D}"/>
              </a:ext>
            </a:extLst>
          </p:cNvPr>
          <p:cNvSpPr txBox="1"/>
          <p:nvPr/>
        </p:nvSpPr>
        <p:spPr>
          <a:xfrm>
            <a:off x="793810" y="4427174"/>
            <a:ext cx="4844902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Увеличение финансовых затрат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CA03802F-15A7-40C7-9059-C78B84C2B9D8}"/>
              </a:ext>
            </a:extLst>
          </p:cNvPr>
          <p:cNvSpPr txBox="1">
            <a:spLocks/>
          </p:cNvSpPr>
          <p:nvPr/>
        </p:nvSpPr>
        <p:spPr>
          <a:xfrm>
            <a:off x="11484864" y="6245352"/>
            <a:ext cx="707135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5F3E234-67C5-484C-AB33-2ACDD783DE4C}"/>
              </a:ext>
            </a:extLst>
          </p:cNvPr>
          <p:cNvSpPr/>
          <p:nvPr/>
        </p:nvSpPr>
        <p:spPr>
          <a:xfrm rot="16200000">
            <a:off x="6009732" y="-4696372"/>
            <a:ext cx="172542" cy="12192001"/>
          </a:xfrm>
          <a:prstGeom prst="rect">
            <a:avLst/>
          </a:prstGeom>
          <a:solidFill>
            <a:srgbClr val="0B5A5C">
              <a:alpha val="49000"/>
            </a:srgb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00"/>
          <a:stretch/>
        </p:blipFill>
        <p:spPr>
          <a:xfrm>
            <a:off x="0" y="10253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3A05D31-4A42-4F24-9AD8-49F05E1B09D5}"/>
              </a:ext>
            </a:extLst>
          </p:cNvPr>
          <p:cNvSpPr/>
          <p:nvPr/>
        </p:nvSpPr>
        <p:spPr>
          <a:xfrm>
            <a:off x="0" y="0"/>
            <a:ext cx="12192000" cy="940722"/>
          </a:xfrm>
          <a:prstGeom prst="rect">
            <a:avLst/>
          </a:prstGeom>
          <a:solidFill>
            <a:srgbClr val="148C8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11107AB-F601-455E-A469-154E0C89E896}"/>
              </a:ext>
            </a:extLst>
          </p:cNvPr>
          <p:cNvSpPr/>
          <p:nvPr/>
        </p:nvSpPr>
        <p:spPr>
          <a:xfrm>
            <a:off x="0" y="940722"/>
            <a:ext cx="12192000" cy="194386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89648B0-08F1-46CA-816B-ADFA1DCD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30" y="0"/>
            <a:ext cx="10803581" cy="940723"/>
          </a:xfrm>
          <a:effectLst>
            <a:glow rad="762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Расчеты по кадровому, экономическому, материально-техническому обеспечению инновационной деятельностью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CC7AF1A-6036-49A0-9E37-A38CBD62FBE1}"/>
              </a:ext>
            </a:extLst>
          </p:cNvPr>
          <p:cNvSpPr/>
          <p:nvPr/>
        </p:nvSpPr>
        <p:spPr>
          <a:xfrm>
            <a:off x="5507861" y="1124856"/>
            <a:ext cx="6045212" cy="5743398"/>
          </a:xfrm>
          <a:prstGeom prst="rect">
            <a:avLst/>
          </a:prstGeom>
          <a:solidFill>
            <a:srgbClr val="99DED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AEEE3D-26F6-496F-85F4-7D0E7C6D837C}"/>
              </a:ext>
            </a:extLst>
          </p:cNvPr>
          <p:cNvSpPr txBox="1"/>
          <p:nvPr/>
        </p:nvSpPr>
        <p:spPr>
          <a:xfrm>
            <a:off x="5535429" y="1379165"/>
            <a:ext cx="5870448" cy="83099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Кадровый: Участие в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с высшей и первой категорией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0C33FA-5237-4108-A5A4-47FDD790FE09}"/>
              </a:ext>
            </a:extLst>
          </p:cNvPr>
          <p:cNvSpPr txBox="1"/>
          <p:nvPr/>
        </p:nvSpPr>
        <p:spPr>
          <a:xfrm>
            <a:off x="5516257" y="2724281"/>
            <a:ext cx="5870448" cy="83099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Экономический: Затраты на реализацию проекта более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3DF849-B3C6-4C94-8FE6-41D7EB888D72}"/>
              </a:ext>
            </a:extLst>
          </p:cNvPr>
          <p:cNvSpPr txBox="1"/>
          <p:nvPr/>
        </p:nvSpPr>
        <p:spPr>
          <a:xfrm>
            <a:off x="5535429" y="4069397"/>
            <a:ext cx="5870448" cy="15696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Материально-технические: оснащенность ДОУ современным игровым, спортивным, развивающих интерактивным оборудованием.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F3633BDA-F092-4C85-B8CE-727816146E8E}"/>
              </a:ext>
            </a:extLst>
          </p:cNvPr>
          <p:cNvSpPr txBox="1">
            <a:spLocks/>
          </p:cNvSpPr>
          <p:nvPr/>
        </p:nvSpPr>
        <p:spPr>
          <a:xfrm>
            <a:off x="11484864" y="6245352"/>
            <a:ext cx="707135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53592D8-2DFA-496B-ABA3-47744BC83F56}"/>
              </a:ext>
            </a:extLst>
          </p:cNvPr>
          <p:cNvSpPr/>
          <p:nvPr/>
        </p:nvSpPr>
        <p:spPr>
          <a:xfrm>
            <a:off x="630589" y="1145361"/>
            <a:ext cx="4118601" cy="5722890"/>
          </a:xfrm>
          <a:prstGeom prst="rect">
            <a:avLst/>
          </a:prstGeom>
          <a:solidFill>
            <a:srgbClr val="1CB0A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2F6EAF2-6E84-4114-B7DC-8C02E012869C}"/>
              </a:ext>
            </a:extLst>
          </p:cNvPr>
          <p:cNvSpPr/>
          <p:nvPr/>
        </p:nvSpPr>
        <p:spPr>
          <a:xfrm>
            <a:off x="638927" y="1141709"/>
            <a:ext cx="194400" cy="5733143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0C93CE1-0884-477C-A269-833519BFBE94}"/>
              </a:ext>
            </a:extLst>
          </p:cNvPr>
          <p:cNvSpPr/>
          <p:nvPr/>
        </p:nvSpPr>
        <p:spPr>
          <a:xfrm>
            <a:off x="4554790" y="1136008"/>
            <a:ext cx="194400" cy="5733143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A89CC2C-B195-4BD8-BA30-C25E1C963538}"/>
              </a:ext>
            </a:extLst>
          </p:cNvPr>
          <p:cNvSpPr/>
          <p:nvPr/>
        </p:nvSpPr>
        <p:spPr>
          <a:xfrm>
            <a:off x="5313229" y="1141134"/>
            <a:ext cx="194400" cy="5733143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77B9D231-9144-4DDE-8259-4E447DC6547F}"/>
              </a:ext>
            </a:extLst>
          </p:cNvPr>
          <p:cNvSpPr/>
          <p:nvPr/>
        </p:nvSpPr>
        <p:spPr>
          <a:xfrm>
            <a:off x="11358673" y="1125755"/>
            <a:ext cx="194400" cy="5733143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60211D3-62CF-4DCE-B376-961F6796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r="21710"/>
          <a:stretch/>
        </p:blipFill>
        <p:spPr>
          <a:xfrm>
            <a:off x="961731" y="1789537"/>
            <a:ext cx="3495192" cy="4403781"/>
          </a:xfrm>
          <a:prstGeom prst="rect">
            <a:avLst/>
          </a:prstGeom>
          <a:effectLst>
            <a:glow rad="762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18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B8F6AF1-860C-4DCC-9FD1-E6E2E6EE6F5B}"/>
              </a:ext>
            </a:extLst>
          </p:cNvPr>
          <p:cNvSpPr/>
          <p:nvPr/>
        </p:nvSpPr>
        <p:spPr>
          <a:xfrm>
            <a:off x="0" y="0"/>
            <a:ext cx="12192000" cy="723014"/>
          </a:xfrm>
          <a:prstGeom prst="rect">
            <a:avLst/>
          </a:prstGeom>
          <a:solidFill>
            <a:srgbClr val="148C8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F2FDEF1-56EE-4AB2-A15C-892E32D01B84}"/>
              </a:ext>
            </a:extLst>
          </p:cNvPr>
          <p:cNvSpPr/>
          <p:nvPr/>
        </p:nvSpPr>
        <p:spPr>
          <a:xfrm>
            <a:off x="0" y="721916"/>
            <a:ext cx="12192000" cy="194386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89648B0-08F1-46CA-816B-ADFA1DCD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03" y="0"/>
            <a:ext cx="9793994" cy="72191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Продукты инновационной деятельности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85888EE-1B5A-4BCE-A9A4-4B32035988F3}"/>
              </a:ext>
            </a:extLst>
          </p:cNvPr>
          <p:cNvSpPr/>
          <p:nvPr/>
        </p:nvSpPr>
        <p:spPr>
          <a:xfrm>
            <a:off x="0" y="1489134"/>
            <a:ext cx="10992995" cy="107721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466FD99-7FC5-495B-ADBA-B72DAB71A30F}"/>
              </a:ext>
            </a:extLst>
          </p:cNvPr>
          <p:cNvSpPr/>
          <p:nvPr/>
        </p:nvSpPr>
        <p:spPr>
          <a:xfrm>
            <a:off x="0" y="5168134"/>
            <a:ext cx="10992995" cy="107721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9C6EF70-D18B-4C93-969D-7396008D65EF}"/>
              </a:ext>
            </a:extLst>
          </p:cNvPr>
          <p:cNvSpPr/>
          <p:nvPr/>
        </p:nvSpPr>
        <p:spPr>
          <a:xfrm>
            <a:off x="1199005" y="3077476"/>
            <a:ext cx="10992995" cy="1569659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F19721-72FF-460A-9886-48E2624EF0B8}"/>
              </a:ext>
            </a:extLst>
          </p:cNvPr>
          <p:cNvSpPr txBox="1"/>
          <p:nvPr/>
        </p:nvSpPr>
        <p:spPr>
          <a:xfrm>
            <a:off x="1199004" y="1479262"/>
            <a:ext cx="9793993" cy="107721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воспитательной деятельности по развитию коллективизма средствами ДИС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292234-4096-4B73-A489-79650AE840A6}"/>
              </a:ext>
            </a:extLst>
          </p:cNvPr>
          <p:cNvSpPr txBox="1"/>
          <p:nvPr/>
        </p:nvSpPr>
        <p:spPr>
          <a:xfrm>
            <a:off x="1199002" y="3077477"/>
            <a:ext cx="9793993" cy="15696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спортивно-оздоровительные игры с дошкольниками в развитии коллективизма и чувства товарищества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BF80B31-392E-427A-A513-5D79712A5D8B}"/>
              </a:ext>
            </a:extLst>
          </p:cNvPr>
          <p:cNvSpPr txBox="1"/>
          <p:nvPr/>
        </p:nvSpPr>
        <p:spPr>
          <a:xfrm>
            <a:off x="1199002" y="5168134"/>
            <a:ext cx="9793993" cy="107721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Альманах динамических игровых событий творческой направленности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FA8B77E-5324-4679-BAC1-1B97D4ADDC72}"/>
              </a:ext>
            </a:extLst>
          </p:cNvPr>
          <p:cNvSpPr txBox="1">
            <a:spLocks/>
          </p:cNvSpPr>
          <p:nvPr/>
        </p:nvSpPr>
        <p:spPr>
          <a:xfrm>
            <a:off x="11484864" y="6245352"/>
            <a:ext cx="707135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979DFCF-BEEA-48FC-86A9-29133040E040}"/>
              </a:ext>
            </a:extLst>
          </p:cNvPr>
          <p:cNvSpPr/>
          <p:nvPr/>
        </p:nvSpPr>
        <p:spPr>
          <a:xfrm>
            <a:off x="-2" y="1490469"/>
            <a:ext cx="384464" cy="1077219"/>
          </a:xfrm>
          <a:prstGeom prst="rect">
            <a:avLst/>
          </a:prstGeom>
          <a:solidFill>
            <a:srgbClr val="07797A">
              <a:alpha val="50000"/>
            </a:srgb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CCE6652-06B7-4A3E-9454-09EC221CE33E}"/>
              </a:ext>
            </a:extLst>
          </p:cNvPr>
          <p:cNvSpPr/>
          <p:nvPr/>
        </p:nvSpPr>
        <p:spPr>
          <a:xfrm>
            <a:off x="-3" y="5166798"/>
            <a:ext cx="384464" cy="1077219"/>
          </a:xfrm>
          <a:prstGeom prst="rect">
            <a:avLst/>
          </a:prstGeom>
          <a:solidFill>
            <a:srgbClr val="07797A">
              <a:alpha val="50000"/>
            </a:srgb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6141815-1599-4E95-8AF8-8BB746321451}"/>
              </a:ext>
            </a:extLst>
          </p:cNvPr>
          <p:cNvSpPr/>
          <p:nvPr/>
        </p:nvSpPr>
        <p:spPr>
          <a:xfrm>
            <a:off x="11807533" y="3077474"/>
            <a:ext cx="384464" cy="1569659"/>
          </a:xfrm>
          <a:prstGeom prst="rect">
            <a:avLst/>
          </a:prstGeom>
          <a:solidFill>
            <a:srgbClr val="07797A">
              <a:alpha val="50000"/>
            </a:srgb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12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87F1E3D-D337-406E-9F4F-06C7FAC28532}"/>
              </a:ext>
            </a:extLst>
          </p:cNvPr>
          <p:cNvSpPr/>
          <p:nvPr/>
        </p:nvSpPr>
        <p:spPr>
          <a:xfrm>
            <a:off x="0" y="2459895"/>
            <a:ext cx="12192000" cy="1325563"/>
          </a:xfrm>
          <a:prstGeom prst="rect">
            <a:avLst/>
          </a:prstGeom>
          <a:solidFill>
            <a:srgbClr val="15949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89648B0-08F1-46CA-816B-ADFA1DCD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58" y="2459895"/>
            <a:ext cx="6829283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Спасибо за внимание!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FEC8CA2-F829-4D57-B369-FFA29513845E}"/>
              </a:ext>
            </a:extLst>
          </p:cNvPr>
          <p:cNvSpPr/>
          <p:nvPr/>
        </p:nvSpPr>
        <p:spPr>
          <a:xfrm>
            <a:off x="0" y="4536899"/>
            <a:ext cx="6096000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292234-4096-4B73-A489-79650AE840A6}"/>
              </a:ext>
            </a:extLst>
          </p:cNvPr>
          <p:cNvSpPr txBox="1"/>
          <p:nvPr/>
        </p:nvSpPr>
        <p:spPr>
          <a:xfrm>
            <a:off x="386922" y="4536899"/>
            <a:ext cx="4844902" cy="156966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МО «Детский сад № 1»</a:t>
            </a:r>
          </a:p>
          <a:p>
            <a:pPr algn="l"/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ул. Российская 100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email: 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detsad1@kubannet.ru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(861) 252-53-93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EA41BEA-1528-4286-952C-15EC3D3BC4F3}"/>
              </a:ext>
            </a:extLst>
          </p:cNvPr>
          <p:cNvSpPr txBox="1">
            <a:spLocks/>
          </p:cNvSpPr>
          <p:nvPr/>
        </p:nvSpPr>
        <p:spPr>
          <a:xfrm>
            <a:off x="11484864" y="6245352"/>
            <a:ext cx="707135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489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0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2605AB8-812C-4668-BCB8-4FB9968800F6}"/>
              </a:ext>
            </a:extLst>
          </p:cNvPr>
          <p:cNvSpPr/>
          <p:nvPr/>
        </p:nvSpPr>
        <p:spPr>
          <a:xfrm>
            <a:off x="0" y="0"/>
            <a:ext cx="12192000" cy="723014"/>
          </a:xfrm>
          <a:prstGeom prst="rect">
            <a:avLst/>
          </a:prstGeom>
          <a:solidFill>
            <a:srgbClr val="148C8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273A9FF-7FDC-45A6-B165-7432F19D6426}"/>
              </a:ext>
            </a:extLst>
          </p:cNvPr>
          <p:cNvSpPr/>
          <p:nvPr/>
        </p:nvSpPr>
        <p:spPr>
          <a:xfrm>
            <a:off x="0" y="721916"/>
            <a:ext cx="12192000" cy="194386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89648B0-08F1-46CA-816B-ADFA1DCD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4317"/>
            <a:ext cx="12191999" cy="53605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Актуальность и проблемы инновационной деятельности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2183F2B-53A9-4C27-BC87-614AEAED70AA}"/>
              </a:ext>
            </a:extLst>
          </p:cNvPr>
          <p:cNvSpPr/>
          <p:nvPr/>
        </p:nvSpPr>
        <p:spPr>
          <a:xfrm>
            <a:off x="532157" y="921995"/>
            <a:ext cx="6223000" cy="59416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FD76A9-4737-473B-81E0-F42A8CE3C366}"/>
              </a:ext>
            </a:extLst>
          </p:cNvPr>
          <p:cNvSpPr txBox="1"/>
          <p:nvPr/>
        </p:nvSpPr>
        <p:spPr>
          <a:xfrm>
            <a:off x="967684" y="1367455"/>
            <a:ext cx="53709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cs typeface="Times New Roman" panose="02020603050405020304" pitchFamily="18" charset="0"/>
              </a:rPr>
              <a:t>Коллективизм -  как условие успешной социализации личности.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8B90B9-CE49-4773-8EF8-1076E39B8057}"/>
              </a:ext>
            </a:extLst>
          </p:cNvPr>
          <p:cNvSpPr txBox="1"/>
          <p:nvPr/>
        </p:nvSpPr>
        <p:spPr>
          <a:xfrm>
            <a:off x="966442" y="3410097"/>
            <a:ext cx="53698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cs typeface="Times New Roman" panose="02020603050405020304" pitchFamily="18" charset="0"/>
              </a:rPr>
              <a:t>Системный социально-психологический характер проявления коллективизма.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2DB3D5-0560-4D47-BA4E-5941F9432512}"/>
              </a:ext>
            </a:extLst>
          </p:cNvPr>
          <p:cNvSpPr txBox="1"/>
          <p:nvPr/>
        </p:nvSpPr>
        <p:spPr>
          <a:xfrm>
            <a:off x="946278" y="5452739"/>
            <a:ext cx="53698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cs typeface="Times New Roman" panose="02020603050405020304" pitchFamily="18" charset="0"/>
              </a:rPr>
              <a:t>Нравственные основы проявления коллективизма.</a:t>
            </a: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C6CE933-11BC-4567-B26E-821B29601D6A}"/>
              </a:ext>
            </a:extLst>
          </p:cNvPr>
          <p:cNvSpPr/>
          <p:nvPr/>
        </p:nvSpPr>
        <p:spPr>
          <a:xfrm>
            <a:off x="6754943" y="2090101"/>
            <a:ext cx="5437057" cy="3594100"/>
          </a:xfrm>
          <a:prstGeom prst="rect">
            <a:avLst/>
          </a:prstGeom>
          <a:solidFill>
            <a:srgbClr val="5DD0C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F41EA944-9BDB-4DDC-BFD3-BD9AA78E5CF8}"/>
              </a:ext>
            </a:extLst>
          </p:cNvPr>
          <p:cNvSpPr/>
          <p:nvPr/>
        </p:nvSpPr>
        <p:spPr>
          <a:xfrm>
            <a:off x="526179" y="916300"/>
            <a:ext cx="121713" cy="59417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BEEE5E7-7159-4938-90AC-6375EBAA2D55}"/>
              </a:ext>
            </a:extLst>
          </p:cNvPr>
          <p:cNvSpPr/>
          <p:nvPr/>
        </p:nvSpPr>
        <p:spPr>
          <a:xfrm>
            <a:off x="6637061" y="916300"/>
            <a:ext cx="121713" cy="59417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1B5C65F-524F-4208-8671-F75174DA119D}"/>
              </a:ext>
            </a:extLst>
          </p:cNvPr>
          <p:cNvSpPr/>
          <p:nvPr/>
        </p:nvSpPr>
        <p:spPr>
          <a:xfrm>
            <a:off x="6754943" y="2090100"/>
            <a:ext cx="5437057" cy="1224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6358615-EAC3-46D8-8781-A8DB2A222D19}"/>
              </a:ext>
            </a:extLst>
          </p:cNvPr>
          <p:cNvSpPr/>
          <p:nvPr/>
        </p:nvSpPr>
        <p:spPr>
          <a:xfrm>
            <a:off x="6754044" y="5561800"/>
            <a:ext cx="5437057" cy="1224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7E206C-0D65-4112-A62C-84000AE47F9F}"/>
              </a:ext>
            </a:extLst>
          </p:cNvPr>
          <p:cNvSpPr txBox="1"/>
          <p:nvPr/>
        </p:nvSpPr>
        <p:spPr>
          <a:xfrm>
            <a:off x="6962361" y="2224813"/>
            <a:ext cx="22070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0D39BFD-D23C-40C7-A8FB-46F1EE19FEE2}"/>
              </a:ext>
            </a:extLst>
          </p:cNvPr>
          <p:cNvSpPr txBox="1"/>
          <p:nvPr/>
        </p:nvSpPr>
        <p:spPr>
          <a:xfrm>
            <a:off x="6962361" y="2939199"/>
            <a:ext cx="503547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effectLst>
                  <a:glow>
                    <a:schemeClr val="bg1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Каким образом организовать процесс воспитания коллективизма старших дошкольников с использованием технологий, динамически организованных игровых событий?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C111364-96DA-4C83-AE23-C51B8C322655}"/>
              </a:ext>
            </a:extLst>
          </p:cNvPr>
          <p:cNvSpPr/>
          <p:nvPr/>
        </p:nvSpPr>
        <p:spPr>
          <a:xfrm>
            <a:off x="1058396" y="3020073"/>
            <a:ext cx="5185969" cy="1224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E118819-940F-4E5A-A8DB-50C31F83B775}"/>
              </a:ext>
            </a:extLst>
          </p:cNvPr>
          <p:cNvSpPr/>
          <p:nvPr/>
        </p:nvSpPr>
        <p:spPr>
          <a:xfrm>
            <a:off x="1058396" y="5062715"/>
            <a:ext cx="5185969" cy="1224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20C772C7-56AC-4B18-94E1-C22D983A9B1F}"/>
              </a:ext>
            </a:extLst>
          </p:cNvPr>
          <p:cNvSpPr txBox="1">
            <a:spLocks/>
          </p:cNvSpPr>
          <p:nvPr/>
        </p:nvSpPr>
        <p:spPr>
          <a:xfrm>
            <a:off x="11613940" y="6245352"/>
            <a:ext cx="578059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832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0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2DC7469-349E-4933-8725-A0E478D1971A}"/>
              </a:ext>
            </a:extLst>
          </p:cNvPr>
          <p:cNvSpPr/>
          <p:nvPr/>
        </p:nvSpPr>
        <p:spPr>
          <a:xfrm>
            <a:off x="0" y="0"/>
            <a:ext cx="2051630" cy="6858000"/>
          </a:xfrm>
          <a:prstGeom prst="rect">
            <a:avLst/>
          </a:prstGeom>
          <a:solidFill>
            <a:srgbClr val="07797A">
              <a:alpha val="50000"/>
            </a:srgb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89648B0-08F1-46CA-816B-ADFA1DCD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7" y="610375"/>
            <a:ext cx="1840091" cy="51411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ЦЕЛЬ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4110EBC-9306-4546-B14A-46F5C51B4B03}"/>
              </a:ext>
            </a:extLst>
          </p:cNvPr>
          <p:cNvSpPr/>
          <p:nvPr/>
        </p:nvSpPr>
        <p:spPr>
          <a:xfrm>
            <a:off x="2051629" y="0"/>
            <a:ext cx="372594" cy="6858000"/>
          </a:xfrm>
          <a:prstGeom prst="rect">
            <a:avLst/>
          </a:prstGeom>
          <a:solidFill>
            <a:srgbClr val="0B5A5C">
              <a:alpha val="49000"/>
            </a:srgb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F49D3CA-00DD-43FD-90C6-23EEA3BB40B2}"/>
              </a:ext>
            </a:extLst>
          </p:cNvPr>
          <p:cNvSpPr/>
          <p:nvPr/>
        </p:nvSpPr>
        <p:spPr>
          <a:xfrm>
            <a:off x="9262872" y="0"/>
            <a:ext cx="2929128" cy="6857999"/>
          </a:xfrm>
          <a:prstGeom prst="rect">
            <a:avLst/>
          </a:prstGeom>
          <a:solidFill>
            <a:srgbClr val="27B8B7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36CD894-A734-44D7-8BCE-1D53CCB56A72}"/>
              </a:ext>
            </a:extLst>
          </p:cNvPr>
          <p:cNvSpPr/>
          <p:nvPr/>
        </p:nvSpPr>
        <p:spPr>
          <a:xfrm>
            <a:off x="2424223" y="2766218"/>
            <a:ext cx="9767777" cy="31357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7AC2CC14-53C1-415B-92E7-7B93F7C25D87}"/>
              </a:ext>
            </a:extLst>
          </p:cNvPr>
          <p:cNvSpPr txBox="1">
            <a:spLocks/>
          </p:cNvSpPr>
          <p:nvPr/>
        </p:nvSpPr>
        <p:spPr>
          <a:xfrm>
            <a:off x="3246630" y="2766218"/>
            <a:ext cx="8122962" cy="3135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+mn-lt"/>
                <a:cs typeface="Times New Roman" panose="02020603050405020304" pitchFamily="18" charset="0"/>
              </a:rPr>
              <a:t>Разработка и внедрение технологии воспитания коллективизма и чувства товарищества старших дошкольников с использованием средств динамических игровых событий.</a:t>
            </a:r>
            <a:endParaRPr lang="ru-RU" sz="3600" b="1" dirty="0">
              <a:latin typeface="+mn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DDB00DA-A19A-42F7-89CD-4D666136AC95}"/>
              </a:ext>
            </a:extLst>
          </p:cNvPr>
          <p:cNvSpPr/>
          <p:nvPr/>
        </p:nvSpPr>
        <p:spPr>
          <a:xfrm>
            <a:off x="2424222" y="2766217"/>
            <a:ext cx="9767777" cy="104306"/>
          </a:xfrm>
          <a:prstGeom prst="rect">
            <a:avLst/>
          </a:prstGeom>
          <a:solidFill>
            <a:srgbClr val="0B5A5C">
              <a:alpha val="49000"/>
            </a:srgb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9AB8F6D-F356-4234-90F6-691F532B1AE1}"/>
              </a:ext>
            </a:extLst>
          </p:cNvPr>
          <p:cNvSpPr/>
          <p:nvPr/>
        </p:nvSpPr>
        <p:spPr>
          <a:xfrm>
            <a:off x="2424223" y="5797638"/>
            <a:ext cx="9767777" cy="104306"/>
          </a:xfrm>
          <a:prstGeom prst="rect">
            <a:avLst/>
          </a:prstGeom>
          <a:solidFill>
            <a:srgbClr val="0B5A5C">
              <a:alpha val="49000"/>
            </a:srgb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FAED432-822B-422D-8D61-E5FF99D12786}"/>
              </a:ext>
            </a:extLst>
          </p:cNvPr>
          <p:cNvSpPr/>
          <p:nvPr/>
        </p:nvSpPr>
        <p:spPr>
          <a:xfrm>
            <a:off x="0" y="1586001"/>
            <a:ext cx="2051629" cy="10430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3BFCD0A-B49B-4452-8ED1-2DA4AD7B6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70" y="251643"/>
            <a:ext cx="2262931" cy="2262931"/>
          </a:xfrm>
          <a:prstGeom prst="rect">
            <a:avLst/>
          </a:prstGeom>
          <a:effectLst>
            <a:glow rad="76200">
              <a:schemeClr val="tx1">
                <a:alpha val="40000"/>
              </a:schemeClr>
            </a:glow>
          </a:effectLst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18E9FED8-D0F1-4EC0-A00F-73B68A0E0646}"/>
              </a:ext>
            </a:extLst>
          </p:cNvPr>
          <p:cNvSpPr txBox="1">
            <a:spLocks/>
          </p:cNvSpPr>
          <p:nvPr/>
        </p:nvSpPr>
        <p:spPr>
          <a:xfrm>
            <a:off x="11613940" y="6245352"/>
            <a:ext cx="578059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231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0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5AB1B6C-B11F-4CEA-9AB1-3F10BBE6A926}"/>
              </a:ext>
            </a:extLst>
          </p:cNvPr>
          <p:cNvSpPr/>
          <p:nvPr/>
        </p:nvSpPr>
        <p:spPr>
          <a:xfrm>
            <a:off x="6127900" y="916300"/>
            <a:ext cx="5599812" cy="594169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7D446A-05A8-4328-BFFF-AF4D1F3C0C5C}"/>
              </a:ext>
            </a:extLst>
          </p:cNvPr>
          <p:cNvSpPr txBox="1"/>
          <p:nvPr/>
        </p:nvSpPr>
        <p:spPr>
          <a:xfrm>
            <a:off x="6505346" y="1181342"/>
            <a:ext cx="4844902" cy="175432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возможностей образовательной среды ДОО в отношении организации процесса воспитания коллективизма и чувства товарищества старших дошкольников средствами динамических игровых событий;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C69978-32CC-449B-AACD-E4AA26F3C0CB}"/>
              </a:ext>
            </a:extLst>
          </p:cNvPr>
          <p:cNvSpPr txBox="1"/>
          <p:nvPr/>
        </p:nvSpPr>
        <p:spPr>
          <a:xfrm>
            <a:off x="6505346" y="3138930"/>
            <a:ext cx="4844902" cy="92333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Апробировать технологию воспитания коллективизма и чувства товарищества старших дошкольников;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C35973-6641-451C-AF54-738983DF2628}"/>
              </a:ext>
            </a:extLst>
          </p:cNvPr>
          <p:cNvSpPr txBox="1"/>
          <p:nvPr/>
        </p:nvSpPr>
        <p:spPr>
          <a:xfrm>
            <a:off x="6505346" y="4265522"/>
            <a:ext cx="4844902" cy="120032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проверку эффективности разработанной технологии воспитания коллективизма и чувства товарищества старших дошкольников.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30CD9C-D7AE-41E8-9F82-118BCC4EB822}"/>
              </a:ext>
            </a:extLst>
          </p:cNvPr>
          <p:cNvSpPr txBox="1"/>
          <p:nvPr/>
        </p:nvSpPr>
        <p:spPr>
          <a:xfrm>
            <a:off x="6505346" y="5669626"/>
            <a:ext cx="4844902" cy="92333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Распространить результаты инновационной деятельности в сети муниципальных дошкольных организаций г. Краснодара.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91F1617-F5AF-43CB-B934-AF3FDF3F48C2}"/>
              </a:ext>
            </a:extLst>
          </p:cNvPr>
          <p:cNvSpPr/>
          <p:nvPr/>
        </p:nvSpPr>
        <p:spPr>
          <a:xfrm>
            <a:off x="0" y="0"/>
            <a:ext cx="12192000" cy="723014"/>
          </a:xfrm>
          <a:prstGeom prst="rect">
            <a:avLst/>
          </a:prstGeom>
          <a:solidFill>
            <a:srgbClr val="148C8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89648B0-08F1-46CA-816B-ADFA1DCD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839" y="39756"/>
            <a:ext cx="2202712" cy="638175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ЗАДАЧИ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2C40E55-6CB0-41B7-8F97-DCCBF1A056FC}"/>
              </a:ext>
            </a:extLst>
          </p:cNvPr>
          <p:cNvSpPr/>
          <p:nvPr/>
        </p:nvSpPr>
        <p:spPr>
          <a:xfrm>
            <a:off x="464289" y="916302"/>
            <a:ext cx="5199321" cy="5941696"/>
          </a:xfrm>
          <a:prstGeom prst="rect">
            <a:avLst/>
          </a:prstGeom>
          <a:solidFill>
            <a:srgbClr val="1CB0A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8CF0C94-0BCC-4F8E-B1BC-CF18F397D869}"/>
              </a:ext>
            </a:extLst>
          </p:cNvPr>
          <p:cNvSpPr/>
          <p:nvPr/>
        </p:nvSpPr>
        <p:spPr>
          <a:xfrm>
            <a:off x="0" y="721916"/>
            <a:ext cx="12192000" cy="194386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23F3511-A816-4F45-BDA6-3C0A476533A7}"/>
              </a:ext>
            </a:extLst>
          </p:cNvPr>
          <p:cNvSpPr/>
          <p:nvPr/>
        </p:nvSpPr>
        <p:spPr>
          <a:xfrm>
            <a:off x="11613941" y="916300"/>
            <a:ext cx="121713" cy="59417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7894687-B88B-445D-AA3D-2FDBE5222467}"/>
              </a:ext>
            </a:extLst>
          </p:cNvPr>
          <p:cNvSpPr/>
          <p:nvPr/>
        </p:nvSpPr>
        <p:spPr>
          <a:xfrm>
            <a:off x="464280" y="916297"/>
            <a:ext cx="121713" cy="59417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20E378B-8D72-464C-80A7-5B7279B4B2F0}"/>
              </a:ext>
            </a:extLst>
          </p:cNvPr>
          <p:cNvSpPr/>
          <p:nvPr/>
        </p:nvSpPr>
        <p:spPr>
          <a:xfrm>
            <a:off x="5569076" y="916300"/>
            <a:ext cx="121713" cy="59417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E9C1241-D8E4-4CBD-8938-7D1BC4A8C90E}"/>
              </a:ext>
            </a:extLst>
          </p:cNvPr>
          <p:cNvSpPr/>
          <p:nvPr/>
        </p:nvSpPr>
        <p:spPr>
          <a:xfrm>
            <a:off x="6127891" y="916300"/>
            <a:ext cx="121713" cy="59417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AA82DA-74BD-4B9B-BEBB-099F9C0E3B53}"/>
              </a:ext>
            </a:extLst>
          </p:cNvPr>
          <p:cNvSpPr txBox="1"/>
          <p:nvPr/>
        </p:nvSpPr>
        <p:spPr>
          <a:xfrm>
            <a:off x="1035553" y="1044841"/>
            <a:ext cx="4096421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ru-RU" sz="4000" b="1" dirty="0">
                <a:latin typeface="+mj-lt"/>
                <a:cs typeface="Times New Roman" panose="02020603050405020304" pitchFamily="18" charset="0"/>
              </a:rPr>
              <a:t>Диагностические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322558E-1F45-4950-BC1D-5EC17E670BE6}"/>
              </a:ext>
            </a:extLst>
          </p:cNvPr>
          <p:cNvSpPr txBox="1"/>
          <p:nvPr/>
        </p:nvSpPr>
        <p:spPr>
          <a:xfrm>
            <a:off x="995897" y="2451674"/>
            <a:ext cx="4175731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ru-RU" sz="4000" b="1" dirty="0">
                <a:latin typeface="+mj-lt"/>
                <a:cs typeface="Times New Roman" panose="02020603050405020304" pitchFamily="18" charset="0"/>
              </a:rPr>
              <a:t>Организационные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ECECAB2-53D2-4DF4-BFD8-37C5506257EA}"/>
              </a:ext>
            </a:extLst>
          </p:cNvPr>
          <p:cNvSpPr txBox="1"/>
          <p:nvPr/>
        </p:nvSpPr>
        <p:spPr>
          <a:xfrm>
            <a:off x="1062835" y="3862925"/>
            <a:ext cx="4041854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ru-RU" sz="4000" b="1" dirty="0">
                <a:latin typeface="+mj-lt"/>
                <a:cs typeface="Times New Roman" panose="02020603050405020304" pitchFamily="18" charset="0"/>
              </a:rPr>
              <a:t>Аналитические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276B3EC-D377-4AC8-BA27-E7C3A2B63C55}"/>
              </a:ext>
            </a:extLst>
          </p:cNvPr>
          <p:cNvSpPr txBox="1"/>
          <p:nvPr/>
        </p:nvSpPr>
        <p:spPr>
          <a:xfrm>
            <a:off x="812798" y="5274176"/>
            <a:ext cx="4541927" cy="70788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ru-RU" sz="4000" b="1" dirty="0">
                <a:latin typeface="+mj-lt"/>
                <a:cs typeface="Times New Roman" panose="02020603050405020304" pitchFamily="18" charset="0"/>
              </a:rPr>
              <a:t>Диссеминационные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4ADEC26-297A-4904-9C03-6F6FAE67DA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91" y="1815171"/>
            <a:ext cx="855690" cy="689790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78AF3F5-E781-4204-8B4E-572CEEC869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58" y="3219475"/>
            <a:ext cx="855690" cy="689790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5B8E597-8576-4A8A-BABF-C997363504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58" y="4626253"/>
            <a:ext cx="855690" cy="689790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32A9222-22A9-4BC3-84B5-5D9D2C6BD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91" y="6039668"/>
            <a:ext cx="855690" cy="689790"/>
          </a:xfrm>
          <a:prstGeom prst="rect">
            <a:avLst/>
          </a:prstGeom>
          <a:effectLst>
            <a:glow>
              <a:schemeClr val="tx1">
                <a:alpha val="40000"/>
              </a:schemeClr>
            </a:glow>
          </a:effectLst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37A7E253-CAE0-41C2-A5E5-4309D60656DF}"/>
              </a:ext>
            </a:extLst>
          </p:cNvPr>
          <p:cNvSpPr txBox="1">
            <a:spLocks/>
          </p:cNvSpPr>
          <p:nvPr/>
        </p:nvSpPr>
        <p:spPr>
          <a:xfrm>
            <a:off x="11613940" y="6245352"/>
            <a:ext cx="578059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26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00"/>
          <a:stretch/>
        </p:blipFill>
        <p:spPr>
          <a:xfrm>
            <a:off x="0" y="7951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B13B39D-8CF3-470A-BE29-5B9FF8F9D045}"/>
              </a:ext>
            </a:extLst>
          </p:cNvPr>
          <p:cNvSpPr/>
          <p:nvPr/>
        </p:nvSpPr>
        <p:spPr>
          <a:xfrm>
            <a:off x="0" y="0"/>
            <a:ext cx="12192000" cy="723014"/>
          </a:xfrm>
          <a:prstGeom prst="rect">
            <a:avLst/>
          </a:prstGeom>
          <a:solidFill>
            <a:srgbClr val="148C8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6B9B6A3-A187-470A-A2E8-B06FDF6D4554}"/>
              </a:ext>
            </a:extLst>
          </p:cNvPr>
          <p:cNvSpPr/>
          <p:nvPr/>
        </p:nvSpPr>
        <p:spPr>
          <a:xfrm>
            <a:off x="0" y="721916"/>
            <a:ext cx="12192000" cy="194386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5303720-8535-40A6-95E3-8137EB843516}"/>
              </a:ext>
            </a:extLst>
          </p:cNvPr>
          <p:cNvSpPr/>
          <p:nvPr/>
        </p:nvSpPr>
        <p:spPr>
          <a:xfrm>
            <a:off x="2783003" y="542256"/>
            <a:ext cx="8175522" cy="690862"/>
          </a:xfrm>
          <a:prstGeom prst="rect">
            <a:avLst/>
          </a:prstGeom>
          <a:solidFill>
            <a:srgbClr val="99DED9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D0C7C6A-18CB-4DB8-8E3C-DEC3D1B19E43}"/>
              </a:ext>
            </a:extLst>
          </p:cNvPr>
          <p:cNvSpPr/>
          <p:nvPr/>
        </p:nvSpPr>
        <p:spPr>
          <a:xfrm>
            <a:off x="3204753" y="5716145"/>
            <a:ext cx="8756867" cy="10058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89648B0-08F1-46CA-816B-ADFA1DCD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18" y="22734"/>
            <a:ext cx="9890164" cy="6804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Основные идеи инновационного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5CB10E-8BB9-48C5-9163-C94B4E1AAF1C}"/>
              </a:ext>
            </a:extLst>
          </p:cNvPr>
          <p:cNvSpPr txBox="1"/>
          <p:nvPr/>
        </p:nvSpPr>
        <p:spPr>
          <a:xfrm>
            <a:off x="2880564" y="547972"/>
            <a:ext cx="7689604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spAutoFit/>
          </a:bodyPr>
          <a:lstStyle/>
          <a:p>
            <a:r>
              <a:rPr lang="ru-RU" sz="3200" b="1" dirty="0">
                <a:latin typeface="+mj-lt"/>
                <a:cs typeface="Times New Roman" panose="02020603050405020304" pitchFamily="18" charset="0"/>
              </a:rPr>
              <a:t>Этапы формирования детского коллектива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CDB668-C0E7-4E2B-B378-79FD2672037C}"/>
              </a:ext>
            </a:extLst>
          </p:cNvPr>
          <p:cNvSpPr txBox="1"/>
          <p:nvPr/>
        </p:nvSpPr>
        <p:spPr>
          <a:xfrm>
            <a:off x="3300001" y="5688797"/>
            <a:ext cx="6087794" cy="95410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1 этап. Способность объединяться во временные игровые группы.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CEE4D2B-9438-4309-8AE5-7024D002EEC4}"/>
              </a:ext>
            </a:extLst>
          </p:cNvPr>
          <p:cNvSpPr/>
          <p:nvPr/>
        </p:nvSpPr>
        <p:spPr>
          <a:xfrm>
            <a:off x="3962399" y="3594986"/>
            <a:ext cx="7404653" cy="13974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946E9F-9863-4D31-8037-34527AA0780B}"/>
              </a:ext>
            </a:extLst>
          </p:cNvPr>
          <p:cNvSpPr txBox="1"/>
          <p:nvPr/>
        </p:nvSpPr>
        <p:spPr>
          <a:xfrm>
            <a:off x="4040777" y="3600391"/>
            <a:ext cx="76809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2 этап. Устойчивые детские объединения </a:t>
            </a:r>
            <a:endParaRPr 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под </a:t>
            </a:r>
            <a:r>
              <a:rPr lang="ru-RU" sz="2800" b="1" dirty="0">
                <a:latin typeface="+mj-lt"/>
                <a:cs typeface="Times New Roman" panose="02020603050405020304" pitchFamily="18" charset="0"/>
              </a:rPr>
              <a:t>руководством воспитателя.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5CB1BE3-52B9-48BA-AE6A-AF3413A3FDFD}"/>
              </a:ext>
            </a:extLst>
          </p:cNvPr>
          <p:cNvSpPr/>
          <p:nvPr/>
        </p:nvSpPr>
        <p:spPr>
          <a:xfrm>
            <a:off x="5120361" y="1327502"/>
            <a:ext cx="7071638" cy="17938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36898C-6AC5-4D52-B828-25842D0A8EA4}"/>
              </a:ext>
            </a:extLst>
          </p:cNvPr>
          <p:cNvSpPr txBox="1"/>
          <p:nvPr/>
        </p:nvSpPr>
        <p:spPr>
          <a:xfrm>
            <a:off x="5159048" y="1305519"/>
            <a:ext cx="62080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3 этап. Способность самостоятельно формировать группы для выполнения коллективных задач. Самостоятельность в принятии решений.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35A64D3-B412-4FC6-A282-5268514A57D7}"/>
              </a:ext>
            </a:extLst>
          </p:cNvPr>
          <p:cNvSpPr/>
          <p:nvPr/>
        </p:nvSpPr>
        <p:spPr>
          <a:xfrm>
            <a:off x="11478891" y="1327502"/>
            <a:ext cx="713107" cy="1793899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4B987E1-34EA-4A2E-870D-B0E844A5CC0A}"/>
              </a:ext>
            </a:extLst>
          </p:cNvPr>
          <p:cNvSpPr/>
          <p:nvPr/>
        </p:nvSpPr>
        <p:spPr>
          <a:xfrm>
            <a:off x="11478890" y="3594986"/>
            <a:ext cx="713110" cy="1397499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0A26A6B-0732-4024-9CE9-80A84424A536}"/>
              </a:ext>
            </a:extLst>
          </p:cNvPr>
          <p:cNvSpPr/>
          <p:nvPr/>
        </p:nvSpPr>
        <p:spPr>
          <a:xfrm>
            <a:off x="11478890" y="5452710"/>
            <a:ext cx="713110" cy="100584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08F6112-9E19-4523-9B59-0F61929F5D52}"/>
              </a:ext>
            </a:extLst>
          </p:cNvPr>
          <p:cNvSpPr txBox="1">
            <a:spLocks/>
          </p:cNvSpPr>
          <p:nvPr/>
        </p:nvSpPr>
        <p:spPr>
          <a:xfrm>
            <a:off x="11613940" y="6245352"/>
            <a:ext cx="578059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726F4CCF-1EC3-4D11-B83F-DDD16A1FE4FC}"/>
              </a:ext>
            </a:extLst>
          </p:cNvPr>
          <p:cNvSpPr/>
          <p:nvPr/>
        </p:nvSpPr>
        <p:spPr>
          <a:xfrm>
            <a:off x="3892372" y="5455582"/>
            <a:ext cx="2203628" cy="1944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A1B3A9F-5176-4235-B9A9-C1CC94D813C5}"/>
              </a:ext>
            </a:extLst>
          </p:cNvPr>
          <p:cNvSpPr/>
          <p:nvPr/>
        </p:nvSpPr>
        <p:spPr>
          <a:xfrm>
            <a:off x="4863279" y="3366069"/>
            <a:ext cx="2203628" cy="1944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64C21D1-CBDE-41C8-ABFC-DDA45AE7D7C6}"/>
              </a:ext>
            </a:extLst>
          </p:cNvPr>
          <p:cNvSpPr/>
          <p:nvPr/>
        </p:nvSpPr>
        <p:spPr>
          <a:xfrm>
            <a:off x="5972121" y="1100996"/>
            <a:ext cx="2203628" cy="194400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E1D8CE0-0F45-4E9C-B19C-D969DEA6E5CA}"/>
              </a:ext>
            </a:extLst>
          </p:cNvPr>
          <p:cNvSpPr/>
          <p:nvPr/>
        </p:nvSpPr>
        <p:spPr>
          <a:xfrm>
            <a:off x="0" y="1134214"/>
            <a:ext cx="713108" cy="1797874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0" y="1547468"/>
            <a:ext cx="3655029" cy="28359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54" y="4436882"/>
            <a:ext cx="2200847" cy="1950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921" y="1653347"/>
            <a:ext cx="3695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Коллектив дошкольников – это детская группа, которая способна самостоятельно формировать задачи, и принимать решения по их выполнению.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8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00"/>
          <a:stretch/>
        </p:blipFill>
        <p:spPr>
          <a:xfrm>
            <a:off x="3565" y="0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EF5FBBD-B45B-4B52-B426-D96E6FBBD704}"/>
              </a:ext>
            </a:extLst>
          </p:cNvPr>
          <p:cNvSpPr/>
          <p:nvPr/>
        </p:nvSpPr>
        <p:spPr>
          <a:xfrm>
            <a:off x="1467293" y="918326"/>
            <a:ext cx="9035184" cy="72301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5CB10E-8BB9-48C5-9163-C94B4E1AAF1C}"/>
              </a:ext>
            </a:extLst>
          </p:cNvPr>
          <p:cNvSpPr txBox="1"/>
          <p:nvPr/>
        </p:nvSpPr>
        <p:spPr>
          <a:xfrm>
            <a:off x="1796074" y="880912"/>
            <a:ext cx="8303207" cy="58477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Характеристика динамических игровых событий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7FEFA12-7E8E-4721-8C7C-090AA2F3876B}"/>
              </a:ext>
            </a:extLst>
          </p:cNvPr>
          <p:cNvSpPr/>
          <p:nvPr/>
        </p:nvSpPr>
        <p:spPr>
          <a:xfrm>
            <a:off x="2881775" y="1623585"/>
            <a:ext cx="6208003" cy="5234415"/>
          </a:xfrm>
          <a:prstGeom prst="rect">
            <a:avLst/>
          </a:prstGeom>
          <a:solidFill>
            <a:srgbClr val="3ADAD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CDB668-C0E7-4E2B-B378-79FD2672037C}"/>
              </a:ext>
            </a:extLst>
          </p:cNvPr>
          <p:cNvSpPr txBox="1"/>
          <p:nvPr/>
        </p:nvSpPr>
        <p:spPr>
          <a:xfrm>
            <a:off x="2881776" y="1909719"/>
            <a:ext cx="6208004" cy="89255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лежат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спортивные динамические игры.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946E9F-9863-4D31-8037-34527AA0780B}"/>
              </a:ext>
            </a:extLst>
          </p:cNvPr>
          <p:cNvSpPr txBox="1"/>
          <p:nvPr/>
        </p:nvSpPr>
        <p:spPr>
          <a:xfrm>
            <a:off x="2881776" y="3040179"/>
            <a:ext cx="620800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заданий инициирует групповую самостоятельность и самоуправление.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36898C-6AC5-4D52-B828-25842D0A8EA4}"/>
              </a:ext>
            </a:extLst>
          </p:cNvPr>
          <p:cNvSpPr txBox="1"/>
          <p:nvPr/>
        </p:nvSpPr>
        <p:spPr>
          <a:xfrm>
            <a:off x="2881776" y="6097178"/>
            <a:ext cx="61318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характер игровых событий.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AAA865-F9C7-46E5-874D-E9E8D70D86E5}"/>
              </a:ext>
            </a:extLst>
          </p:cNvPr>
          <p:cNvSpPr txBox="1"/>
          <p:nvPr/>
        </p:nvSpPr>
        <p:spPr>
          <a:xfrm>
            <a:off x="2881776" y="4570749"/>
            <a:ext cx="620800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игровых ситуаций, направленных на проявление помощи и взаимовыручки.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41C099E-BCD0-4EA7-A564-B64A4A1E13EF}"/>
              </a:ext>
            </a:extLst>
          </p:cNvPr>
          <p:cNvSpPr txBox="1">
            <a:spLocks/>
          </p:cNvSpPr>
          <p:nvPr/>
        </p:nvSpPr>
        <p:spPr>
          <a:xfrm>
            <a:off x="11613940" y="6245352"/>
            <a:ext cx="578059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6C7C35B-0C9F-44F2-91BA-C7DCB300878F}"/>
              </a:ext>
            </a:extLst>
          </p:cNvPr>
          <p:cNvSpPr/>
          <p:nvPr/>
        </p:nvSpPr>
        <p:spPr>
          <a:xfrm>
            <a:off x="0" y="0"/>
            <a:ext cx="12192000" cy="723014"/>
          </a:xfrm>
          <a:prstGeom prst="rect">
            <a:avLst/>
          </a:prstGeom>
          <a:solidFill>
            <a:srgbClr val="148C8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ADAA880-1360-4CBA-8294-58556DC3F63E}"/>
              </a:ext>
            </a:extLst>
          </p:cNvPr>
          <p:cNvSpPr/>
          <p:nvPr/>
        </p:nvSpPr>
        <p:spPr>
          <a:xfrm>
            <a:off x="0" y="721916"/>
            <a:ext cx="12192000" cy="194386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xmlns="" id="{CD0B53C4-BCAD-4727-9A56-2F52D9A1A271}"/>
              </a:ext>
            </a:extLst>
          </p:cNvPr>
          <p:cNvSpPr txBox="1">
            <a:spLocks/>
          </p:cNvSpPr>
          <p:nvPr/>
        </p:nvSpPr>
        <p:spPr>
          <a:xfrm>
            <a:off x="1150918" y="22734"/>
            <a:ext cx="9890164" cy="680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Основные идеи инновационного проекта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3D53377-4720-45BF-8BAB-3C932FDD1BD9}"/>
              </a:ext>
            </a:extLst>
          </p:cNvPr>
          <p:cNvSpPr/>
          <p:nvPr/>
        </p:nvSpPr>
        <p:spPr>
          <a:xfrm>
            <a:off x="2685593" y="1639982"/>
            <a:ext cx="194400" cy="5219782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BC45889-9388-4EAA-A2B3-FBCF90093651}"/>
              </a:ext>
            </a:extLst>
          </p:cNvPr>
          <p:cNvSpPr/>
          <p:nvPr/>
        </p:nvSpPr>
        <p:spPr>
          <a:xfrm>
            <a:off x="9089778" y="1641543"/>
            <a:ext cx="194400" cy="5219782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13B21E0-F0AD-4DB9-850C-1A66C78A5F9A}"/>
              </a:ext>
            </a:extLst>
          </p:cNvPr>
          <p:cNvSpPr/>
          <p:nvPr/>
        </p:nvSpPr>
        <p:spPr>
          <a:xfrm>
            <a:off x="1467293" y="1447987"/>
            <a:ext cx="9035184" cy="194386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CDDDAAD-C451-4AD7-A3C0-ABFD0EFAB671}"/>
              </a:ext>
            </a:extLst>
          </p:cNvPr>
          <p:cNvSpPr/>
          <p:nvPr/>
        </p:nvSpPr>
        <p:spPr>
          <a:xfrm>
            <a:off x="1269328" y="916302"/>
            <a:ext cx="194400" cy="5941698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051CFF5-9E79-4624-8906-46DF57A80DEE}"/>
              </a:ext>
            </a:extLst>
          </p:cNvPr>
          <p:cNvSpPr/>
          <p:nvPr/>
        </p:nvSpPr>
        <p:spPr>
          <a:xfrm>
            <a:off x="10502476" y="916302"/>
            <a:ext cx="194400" cy="5941698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59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00"/>
          <a:stretch/>
        </p:blipFill>
        <p:spPr>
          <a:xfrm>
            <a:off x="3565" y="289516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3BDEA9E-978B-4A28-9776-B6D9FEE88FF9}"/>
              </a:ext>
            </a:extLst>
          </p:cNvPr>
          <p:cNvSpPr/>
          <p:nvPr/>
        </p:nvSpPr>
        <p:spPr>
          <a:xfrm>
            <a:off x="438278" y="5437252"/>
            <a:ext cx="6686418" cy="906260"/>
          </a:xfrm>
          <a:prstGeom prst="rect">
            <a:avLst/>
          </a:prstGeom>
          <a:solidFill>
            <a:srgbClr val="99DED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2AB0DF0F-CF8A-4FCA-8ECF-D030B88A0B2C}"/>
              </a:ext>
            </a:extLst>
          </p:cNvPr>
          <p:cNvSpPr/>
          <p:nvPr/>
        </p:nvSpPr>
        <p:spPr>
          <a:xfrm>
            <a:off x="7477838" y="858241"/>
            <a:ext cx="4628818" cy="73830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5CB10E-8BB9-48C5-9163-C94B4E1AAF1C}"/>
              </a:ext>
            </a:extLst>
          </p:cNvPr>
          <p:cNvSpPr txBox="1"/>
          <p:nvPr/>
        </p:nvSpPr>
        <p:spPr>
          <a:xfrm>
            <a:off x="7718207" y="935008"/>
            <a:ext cx="4388449" cy="58477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Этапы игрового события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DB8AC16-4880-4177-9E67-D57D45999D70}"/>
              </a:ext>
            </a:extLst>
          </p:cNvPr>
          <p:cNvSpPr/>
          <p:nvPr/>
        </p:nvSpPr>
        <p:spPr>
          <a:xfrm>
            <a:off x="438278" y="1496628"/>
            <a:ext cx="6686418" cy="906260"/>
          </a:xfrm>
          <a:prstGeom prst="rect">
            <a:avLst/>
          </a:prstGeom>
          <a:solidFill>
            <a:srgbClr val="99DED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CDB668-C0E7-4E2B-B378-79FD2672037C}"/>
              </a:ext>
            </a:extLst>
          </p:cNvPr>
          <p:cNvSpPr txBox="1"/>
          <p:nvPr/>
        </p:nvSpPr>
        <p:spPr>
          <a:xfrm>
            <a:off x="454284" y="1444435"/>
            <a:ext cx="6686418" cy="86177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500" b="1" i="1" u="sng" dirty="0" smtClean="0">
                <a:latin typeface="+mj-lt"/>
                <a:cs typeface="Times New Roman" panose="02020603050405020304" pitchFamily="18" charset="0"/>
              </a:rPr>
              <a:t>Целеполагание</a:t>
            </a:r>
            <a:endParaRPr lang="ru-RU" sz="2500" b="1" i="1" u="sng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500" b="1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500" dirty="0" smtClean="0">
                <a:latin typeface="+mj-lt"/>
                <a:cs typeface="Times New Roman" panose="02020603050405020304" pitchFamily="18" charset="0"/>
              </a:rPr>
              <a:t>постановка цели воспитательной деятельности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EA27DA3-32D5-4009-9EE4-39014798DC47}"/>
              </a:ext>
            </a:extLst>
          </p:cNvPr>
          <p:cNvSpPr/>
          <p:nvPr/>
        </p:nvSpPr>
        <p:spPr>
          <a:xfrm>
            <a:off x="454284" y="2812256"/>
            <a:ext cx="6686418" cy="906260"/>
          </a:xfrm>
          <a:prstGeom prst="rect">
            <a:avLst/>
          </a:prstGeom>
          <a:solidFill>
            <a:srgbClr val="99DED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946E9F-9863-4D31-8037-34527AA0780B}"/>
              </a:ext>
            </a:extLst>
          </p:cNvPr>
          <p:cNvSpPr txBox="1"/>
          <p:nvPr/>
        </p:nvSpPr>
        <p:spPr>
          <a:xfrm>
            <a:off x="443755" y="2812256"/>
            <a:ext cx="62080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500" b="1" i="1" u="sng" dirty="0" smtClean="0">
                <a:latin typeface="+mj-lt"/>
                <a:cs typeface="Times New Roman" panose="02020603050405020304" pitchFamily="18" charset="0"/>
              </a:rPr>
              <a:t>Планирование </a:t>
            </a:r>
          </a:p>
          <a:p>
            <a:pPr algn="just"/>
            <a:r>
              <a:rPr lang="ru-RU" sz="2500" b="1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500" dirty="0">
                <a:latin typeface="+mj-lt"/>
                <a:cs typeface="Times New Roman" panose="02020603050405020304" pitchFamily="18" charset="0"/>
              </a:rPr>
              <a:t>р</a:t>
            </a:r>
            <a:r>
              <a:rPr lang="ru-RU" sz="2500" dirty="0" smtClean="0">
                <a:latin typeface="+mj-lt"/>
                <a:cs typeface="Times New Roman" panose="02020603050405020304" pitchFamily="18" charset="0"/>
              </a:rPr>
              <a:t>азработка плана игрового события 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36898C-6AC5-4D52-B828-25842D0A8EA4}"/>
              </a:ext>
            </a:extLst>
          </p:cNvPr>
          <p:cNvSpPr txBox="1"/>
          <p:nvPr/>
        </p:nvSpPr>
        <p:spPr>
          <a:xfrm>
            <a:off x="434711" y="5326113"/>
            <a:ext cx="666179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500" b="1" i="1" u="sng" dirty="0" smtClean="0">
                <a:latin typeface="+mj-lt"/>
                <a:cs typeface="Times New Roman" panose="02020603050405020304" pitchFamily="18" charset="0"/>
              </a:rPr>
              <a:t>Анализ </a:t>
            </a:r>
          </a:p>
          <a:p>
            <a:pPr algn="just"/>
            <a:r>
              <a:rPr lang="ru-RU" sz="2500" b="1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500" dirty="0" smtClean="0">
                <a:latin typeface="+mj-lt"/>
                <a:cs typeface="Times New Roman" panose="02020603050405020304" pitchFamily="18" charset="0"/>
              </a:rPr>
              <a:t>подведение итогов проведенного мероприятия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6E04ECB-0B70-477D-99EE-7E80E20E6FDB}"/>
              </a:ext>
            </a:extLst>
          </p:cNvPr>
          <p:cNvSpPr/>
          <p:nvPr/>
        </p:nvSpPr>
        <p:spPr>
          <a:xfrm>
            <a:off x="447197" y="4131608"/>
            <a:ext cx="6686418" cy="906260"/>
          </a:xfrm>
          <a:prstGeom prst="rect">
            <a:avLst/>
          </a:prstGeom>
          <a:solidFill>
            <a:srgbClr val="99DED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AAA865-F9C7-46E5-874D-E9E8D70D86E5}"/>
              </a:ext>
            </a:extLst>
          </p:cNvPr>
          <p:cNvSpPr txBox="1"/>
          <p:nvPr/>
        </p:nvSpPr>
        <p:spPr>
          <a:xfrm>
            <a:off x="454284" y="3934860"/>
            <a:ext cx="680725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500" b="1" i="1" u="sng" dirty="0" smtClean="0">
                <a:latin typeface="+mj-lt"/>
                <a:cs typeface="Times New Roman" panose="02020603050405020304" pitchFamily="18" charset="0"/>
              </a:rPr>
              <a:t>Реализация </a:t>
            </a:r>
          </a:p>
          <a:p>
            <a:pPr algn="just"/>
            <a:r>
              <a:rPr lang="ru-RU" sz="2500" b="1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500" dirty="0" smtClean="0">
                <a:latin typeface="+mj-lt"/>
                <a:cs typeface="Times New Roman" panose="02020603050405020304" pitchFamily="18" charset="0"/>
              </a:rPr>
              <a:t>осуществление динамической сюжетной игры или спортивного мероприятия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8795621-46BF-4ECD-B58E-10F7EB719838}"/>
              </a:ext>
            </a:extLst>
          </p:cNvPr>
          <p:cNvSpPr/>
          <p:nvPr/>
        </p:nvSpPr>
        <p:spPr>
          <a:xfrm>
            <a:off x="0" y="0"/>
            <a:ext cx="12192000" cy="723014"/>
          </a:xfrm>
          <a:prstGeom prst="rect">
            <a:avLst/>
          </a:prstGeom>
          <a:solidFill>
            <a:srgbClr val="148C8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BB1F1D9-40A9-4374-8AD4-11A3AA3FAFDE}"/>
              </a:ext>
            </a:extLst>
          </p:cNvPr>
          <p:cNvSpPr/>
          <p:nvPr/>
        </p:nvSpPr>
        <p:spPr>
          <a:xfrm>
            <a:off x="0" y="721916"/>
            <a:ext cx="12192000" cy="194386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головок 3">
            <a:extLst>
              <a:ext uri="{FF2B5EF4-FFF2-40B4-BE49-F238E27FC236}">
                <a16:creationId xmlns:a16="http://schemas.microsoft.com/office/drawing/2014/main" xmlns="" id="{5D8B1C99-AB31-46FA-8098-65A99D0578EB}"/>
              </a:ext>
            </a:extLst>
          </p:cNvPr>
          <p:cNvSpPr txBox="1">
            <a:spLocks/>
          </p:cNvSpPr>
          <p:nvPr/>
        </p:nvSpPr>
        <p:spPr>
          <a:xfrm>
            <a:off x="1150918" y="22734"/>
            <a:ext cx="9890164" cy="680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Основные </a:t>
            </a:r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этапы технологии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354DC4D-D626-4BD6-9646-A566AF0E4666}"/>
              </a:ext>
            </a:extLst>
          </p:cNvPr>
          <p:cNvSpPr/>
          <p:nvPr/>
        </p:nvSpPr>
        <p:spPr>
          <a:xfrm>
            <a:off x="3565" y="916302"/>
            <a:ext cx="431148" cy="5941698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82EC26F-D1F8-431C-9422-2A6B3F889A87}"/>
              </a:ext>
            </a:extLst>
          </p:cNvPr>
          <p:cNvSpPr/>
          <p:nvPr/>
        </p:nvSpPr>
        <p:spPr>
          <a:xfrm>
            <a:off x="7091254" y="899494"/>
            <a:ext cx="431148" cy="5941698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9A6B28A6-2E77-4CC2-A4C6-A222D13CAA62}"/>
              </a:ext>
            </a:extLst>
          </p:cNvPr>
          <p:cNvSpPr txBox="1">
            <a:spLocks/>
          </p:cNvSpPr>
          <p:nvPr/>
        </p:nvSpPr>
        <p:spPr>
          <a:xfrm>
            <a:off x="11613940" y="6245352"/>
            <a:ext cx="578059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8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92829580"/>
              </p:ext>
            </p:extLst>
          </p:nvPr>
        </p:nvGraphicFramePr>
        <p:xfrm>
          <a:off x="7580197" y="1809298"/>
          <a:ext cx="4385380" cy="409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8652920" y="6058739"/>
            <a:ext cx="2259700" cy="901896"/>
          </a:xfrm>
          <a:prstGeom prst="roundRect">
            <a:avLst/>
          </a:prstGeom>
          <a:solidFill>
            <a:srgbClr val="3ADA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Памятка «внедрения»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700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6CF6BD8-1FDD-4ACD-80CE-6B169418F09F}"/>
              </a:ext>
            </a:extLst>
          </p:cNvPr>
          <p:cNvSpPr/>
          <p:nvPr/>
        </p:nvSpPr>
        <p:spPr>
          <a:xfrm>
            <a:off x="0" y="0"/>
            <a:ext cx="12192000" cy="723014"/>
          </a:xfrm>
          <a:prstGeom prst="rect">
            <a:avLst/>
          </a:prstGeom>
          <a:solidFill>
            <a:srgbClr val="148C8C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C2EE700-55FD-4B23-BDE9-ED2DB42C4241}"/>
              </a:ext>
            </a:extLst>
          </p:cNvPr>
          <p:cNvSpPr/>
          <p:nvPr/>
        </p:nvSpPr>
        <p:spPr>
          <a:xfrm>
            <a:off x="0" y="721916"/>
            <a:ext cx="12192000" cy="194386"/>
          </a:xfrm>
          <a:prstGeom prst="rect">
            <a:avLst/>
          </a:prstGeom>
          <a:solidFill>
            <a:srgbClr val="045F6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89648B0-08F1-46CA-816B-ADFA1DCD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49" y="-13793"/>
            <a:ext cx="11760200" cy="71895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Методы диагностики эффективности инновационной деятельности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02BE96F-6FBB-4B17-A27B-77B32305C82E}"/>
              </a:ext>
            </a:extLst>
          </p:cNvPr>
          <p:cNvSpPr/>
          <p:nvPr/>
        </p:nvSpPr>
        <p:spPr>
          <a:xfrm>
            <a:off x="2386770" y="912199"/>
            <a:ext cx="7544630" cy="72301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375F45-F0A0-4E0D-ACD4-B506F43D6A9C}"/>
              </a:ext>
            </a:extLst>
          </p:cNvPr>
          <p:cNvSpPr txBox="1"/>
          <p:nvPr/>
        </p:nvSpPr>
        <p:spPr>
          <a:xfrm>
            <a:off x="2559953" y="1013760"/>
            <a:ext cx="7198264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Критерии диагностики уровня развития коллективизма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8B35D6D-72D1-4F00-B9EF-7494A51C165F}"/>
              </a:ext>
            </a:extLst>
          </p:cNvPr>
          <p:cNvSpPr/>
          <p:nvPr/>
        </p:nvSpPr>
        <p:spPr>
          <a:xfrm>
            <a:off x="2337986" y="5871457"/>
            <a:ext cx="7771769" cy="831978"/>
          </a:xfrm>
          <a:prstGeom prst="rect">
            <a:avLst/>
          </a:prstGeom>
          <a:solidFill>
            <a:srgbClr val="5DD0C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88229C-5EC4-45B3-933C-8A06DDEF231F}"/>
              </a:ext>
            </a:extLst>
          </p:cNvPr>
          <p:cNvSpPr txBox="1"/>
          <p:nvPr/>
        </p:nvSpPr>
        <p:spPr>
          <a:xfrm>
            <a:off x="2649630" y="5780931"/>
            <a:ext cx="7108587" cy="96949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1900" dirty="0">
                <a:latin typeface="+mj-lt"/>
                <a:cs typeface="Times New Roman" panose="02020603050405020304" pitchFamily="18" charset="0"/>
              </a:rPr>
              <a:t>Методики: </a:t>
            </a:r>
          </a:p>
          <a:p>
            <a:pPr algn="just"/>
            <a:r>
              <a:rPr lang="ru-RU" sz="1900" dirty="0">
                <a:latin typeface="+mj-lt"/>
                <a:cs typeface="Times New Roman" panose="02020603050405020304" pitchFamily="18" charset="0"/>
              </a:rPr>
              <a:t>«Я и мои друзья» М.З </a:t>
            </a:r>
            <a:r>
              <a:rPr lang="ru-RU" sz="1900" dirty="0" err="1">
                <a:latin typeface="+mj-lt"/>
                <a:cs typeface="Times New Roman" panose="02020603050405020304" pitchFamily="18" charset="0"/>
              </a:rPr>
              <a:t>Дукаревич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900" dirty="0"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z="1900" dirty="0" smtClean="0">
                <a:latin typeface="+mj-lt"/>
                <a:cs typeface="Times New Roman" panose="02020603050405020304" pitchFamily="18" charset="0"/>
              </a:rPr>
              <a:t>Диагностика </a:t>
            </a:r>
            <a:r>
              <a:rPr lang="ru-RU" sz="1900" dirty="0">
                <a:latin typeface="+mj-lt"/>
                <a:cs typeface="Times New Roman" panose="02020603050405020304" pitchFamily="18" charset="0"/>
              </a:rPr>
              <a:t>положения ребёнка в детской группе» Дж. Морино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403EEAB-58C6-410E-96AA-B684C5F39B9A}"/>
              </a:ext>
            </a:extLst>
          </p:cNvPr>
          <p:cNvSpPr txBox="1">
            <a:spLocks/>
          </p:cNvSpPr>
          <p:nvPr/>
        </p:nvSpPr>
        <p:spPr>
          <a:xfrm>
            <a:off x="11484864" y="6245352"/>
            <a:ext cx="707135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B6F95C1-2F6F-4614-BAE8-725F6011180B}"/>
              </a:ext>
            </a:extLst>
          </p:cNvPr>
          <p:cNvSpPr/>
          <p:nvPr/>
        </p:nvSpPr>
        <p:spPr>
          <a:xfrm>
            <a:off x="4147940" y="3546738"/>
            <a:ext cx="3884936" cy="72301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F564F6-CA5D-46EC-85F7-C22482E9D97D}"/>
              </a:ext>
            </a:extLst>
          </p:cNvPr>
          <p:cNvSpPr txBox="1"/>
          <p:nvPr/>
        </p:nvSpPr>
        <p:spPr>
          <a:xfrm>
            <a:off x="4682492" y="3643328"/>
            <a:ext cx="2815831" cy="52322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ru-RU" sz="2800" b="1" dirty="0">
                <a:cs typeface="Times New Roman" panose="02020603050405020304" pitchFamily="18" charset="0"/>
              </a:rPr>
              <a:t>КОЛЛЕКТИВИЗМ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881F081-4412-422A-922C-B46932EAF5C7}"/>
              </a:ext>
            </a:extLst>
          </p:cNvPr>
          <p:cNvSpPr/>
          <p:nvPr/>
        </p:nvSpPr>
        <p:spPr>
          <a:xfrm>
            <a:off x="643701" y="2549767"/>
            <a:ext cx="2809772" cy="36588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3883BC-84B2-4296-8169-A09D1FC2D71B}"/>
              </a:ext>
            </a:extLst>
          </p:cNvPr>
          <p:cNvSpPr txBox="1"/>
          <p:nvPr/>
        </p:nvSpPr>
        <p:spPr>
          <a:xfrm>
            <a:off x="649235" y="2493798"/>
            <a:ext cx="2379609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ru-RU" sz="2400" b="1" dirty="0">
                <a:latin typeface="+mj-lt"/>
                <a:cs typeface="Times New Roman" panose="02020603050405020304" pitchFamily="18" charset="0"/>
              </a:rPr>
              <a:t>БЕРЕЖЛИВОСТЬ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6651E41-2787-4120-AC2F-9CF06C2181C2}"/>
              </a:ext>
            </a:extLst>
          </p:cNvPr>
          <p:cNvSpPr/>
          <p:nvPr/>
        </p:nvSpPr>
        <p:spPr>
          <a:xfrm>
            <a:off x="4147939" y="4908919"/>
            <a:ext cx="3884936" cy="36588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F8BD7FC4-E32F-40BD-AD38-4370928DECD2}"/>
              </a:ext>
            </a:extLst>
          </p:cNvPr>
          <p:cNvSpPr/>
          <p:nvPr/>
        </p:nvSpPr>
        <p:spPr>
          <a:xfrm>
            <a:off x="643701" y="4908919"/>
            <a:ext cx="2809772" cy="36588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6E06B0B8-7921-4D70-A5F1-28DC765E569D}"/>
              </a:ext>
            </a:extLst>
          </p:cNvPr>
          <p:cNvSpPr/>
          <p:nvPr/>
        </p:nvSpPr>
        <p:spPr>
          <a:xfrm>
            <a:off x="648470" y="3359423"/>
            <a:ext cx="2809772" cy="110187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FB2EE9E3-EC43-490F-88AA-AD7A5DE25B94}"/>
              </a:ext>
            </a:extLst>
          </p:cNvPr>
          <p:cNvSpPr/>
          <p:nvPr/>
        </p:nvSpPr>
        <p:spPr>
          <a:xfrm>
            <a:off x="8713741" y="2545926"/>
            <a:ext cx="2809772" cy="36588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69AB6B-A81D-4159-A35E-E3E056123A48}"/>
              </a:ext>
            </a:extLst>
          </p:cNvPr>
          <p:cNvSpPr txBox="1"/>
          <p:nvPr/>
        </p:nvSpPr>
        <p:spPr>
          <a:xfrm>
            <a:off x="4147940" y="4861367"/>
            <a:ext cx="3884936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ДИСЦИПЛИНИРОВАННОСТЬ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A1AC580-1A18-4D4E-8EC2-9468C964C88E}"/>
              </a:ext>
            </a:extLst>
          </p:cNvPr>
          <p:cNvSpPr/>
          <p:nvPr/>
        </p:nvSpPr>
        <p:spPr>
          <a:xfrm>
            <a:off x="8712666" y="3729232"/>
            <a:ext cx="2809772" cy="36588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E207175-098A-41AB-8C72-AA6D04D49859}"/>
              </a:ext>
            </a:extLst>
          </p:cNvPr>
          <p:cNvSpPr/>
          <p:nvPr/>
        </p:nvSpPr>
        <p:spPr>
          <a:xfrm>
            <a:off x="8712666" y="4906876"/>
            <a:ext cx="2809772" cy="36588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B86F13-A39E-4700-B9F3-4F04325CA70D}"/>
              </a:ext>
            </a:extLst>
          </p:cNvPr>
          <p:cNvSpPr txBox="1"/>
          <p:nvPr/>
        </p:nvSpPr>
        <p:spPr>
          <a:xfrm>
            <a:off x="9052289" y="2493798"/>
            <a:ext cx="2379610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ВКЛЮЧЕННОСТЬ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8DA6C26-C53C-43F6-B94B-40AADF1BCCCE}"/>
              </a:ext>
            </a:extLst>
          </p:cNvPr>
          <p:cNvSpPr txBox="1"/>
          <p:nvPr/>
        </p:nvSpPr>
        <p:spPr>
          <a:xfrm>
            <a:off x="8913957" y="3680195"/>
            <a:ext cx="2517942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ОБЩИТЕЛЬНОСТЬ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CEA143-D0FA-4958-B050-B956476B9C5F}"/>
              </a:ext>
            </a:extLst>
          </p:cNvPr>
          <p:cNvSpPr txBox="1"/>
          <p:nvPr/>
        </p:nvSpPr>
        <p:spPr>
          <a:xfrm>
            <a:off x="8991076" y="4866592"/>
            <a:ext cx="2440823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ОТЗЫВЧИВОСТЬ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3E197C2-AF57-443C-A25C-9A53FABEB1C7}"/>
              </a:ext>
            </a:extLst>
          </p:cNvPr>
          <p:cNvSpPr/>
          <p:nvPr/>
        </p:nvSpPr>
        <p:spPr>
          <a:xfrm>
            <a:off x="4140906" y="2545926"/>
            <a:ext cx="3884936" cy="36588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D96F380-094D-42FA-8F12-09AF03955C31}"/>
              </a:ext>
            </a:extLst>
          </p:cNvPr>
          <p:cNvSpPr txBox="1"/>
          <p:nvPr/>
        </p:nvSpPr>
        <p:spPr>
          <a:xfrm>
            <a:off x="5181421" y="2496459"/>
            <a:ext cx="1817973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ЧЕСТНОСТЬ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1A837-1081-487E-85FD-8C3494149726}"/>
              </a:ext>
            </a:extLst>
          </p:cNvPr>
          <p:cNvSpPr txBox="1"/>
          <p:nvPr/>
        </p:nvSpPr>
        <p:spPr>
          <a:xfrm>
            <a:off x="649235" y="4861028"/>
            <a:ext cx="2170936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ru-RU" sz="2400" b="1" dirty="0">
                <a:latin typeface="+mj-lt"/>
                <a:cs typeface="Times New Roman" panose="02020603050405020304" pitchFamily="18" charset="0"/>
              </a:rPr>
              <a:t>ПАТРИОТИЗМ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FBC4576-2368-4F64-8406-FD6BBB75FD9E}"/>
              </a:ext>
            </a:extLst>
          </p:cNvPr>
          <p:cNvSpPr txBox="1"/>
          <p:nvPr/>
        </p:nvSpPr>
        <p:spPr>
          <a:xfrm>
            <a:off x="649235" y="3308081"/>
            <a:ext cx="2809771" cy="1200329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ru-RU" sz="2400" b="1" dirty="0">
                <a:latin typeface="+mj-lt"/>
                <a:cs typeface="Times New Roman" panose="02020603050405020304" pitchFamily="18" charset="0"/>
              </a:rPr>
              <a:t>ВКЛЮЧЕННОСТЬ В КОЛЛЕКТИВНУЮ ДЕЯТЕЛЬНОСТЬ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4156680-5D9D-4074-9158-71A8D200AD02}"/>
              </a:ext>
            </a:extLst>
          </p:cNvPr>
          <p:cNvSpPr/>
          <p:nvPr/>
        </p:nvSpPr>
        <p:spPr>
          <a:xfrm>
            <a:off x="6036270" y="4278896"/>
            <a:ext cx="119459" cy="634469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0026101-009C-4C4D-9D12-1530B3F2C5DC}"/>
              </a:ext>
            </a:extLst>
          </p:cNvPr>
          <p:cNvSpPr/>
          <p:nvPr/>
        </p:nvSpPr>
        <p:spPr>
          <a:xfrm>
            <a:off x="6030677" y="2912269"/>
            <a:ext cx="119459" cy="634469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51764FDE-5291-48B2-BF9D-895E3541F378}"/>
              </a:ext>
            </a:extLst>
          </p:cNvPr>
          <p:cNvGrpSpPr/>
          <p:nvPr/>
        </p:nvGrpSpPr>
        <p:grpSpPr>
          <a:xfrm>
            <a:off x="3453471" y="2677565"/>
            <a:ext cx="694467" cy="2483845"/>
            <a:chOff x="3453471" y="2677565"/>
            <a:chExt cx="694467" cy="2483845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8C4B4ECB-49F8-4AAC-B498-5A5CFF159B38}"/>
                </a:ext>
              </a:extLst>
            </p:cNvPr>
            <p:cNvSpPr/>
            <p:nvPr/>
          </p:nvSpPr>
          <p:spPr>
            <a:xfrm>
              <a:off x="3742979" y="2677565"/>
              <a:ext cx="119459" cy="2483845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glow>
                <a:schemeClr val="accent1"/>
              </a:glow>
              <a:outerShdw blurRad="457200" dist="254000" dir="600000" sx="1000" sy="1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E47455D0-9BD6-46C5-852B-4B01434DC6B3}"/>
                </a:ext>
              </a:extLst>
            </p:cNvPr>
            <p:cNvSpPr/>
            <p:nvPr/>
          </p:nvSpPr>
          <p:spPr>
            <a:xfrm rot="5400000">
              <a:off x="3539879" y="2591158"/>
              <a:ext cx="119459" cy="292273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glow>
                <a:schemeClr val="accent1"/>
              </a:glow>
              <a:outerShdw blurRad="457200" dist="254000" dir="600000" sx="1000" sy="1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5D66BCD6-244E-4C7B-9E12-DC6C2A132643}"/>
                </a:ext>
              </a:extLst>
            </p:cNvPr>
            <p:cNvSpPr/>
            <p:nvPr/>
          </p:nvSpPr>
          <p:spPr>
            <a:xfrm rot="5400000">
              <a:off x="3540498" y="3762951"/>
              <a:ext cx="119459" cy="283973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glow>
                <a:schemeClr val="accent1"/>
              </a:glow>
              <a:outerShdw blurRad="457200" dist="254000" dir="600000" sx="1000" sy="1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3B3FFF4D-FFC0-4C38-97E7-D81C159B1D25}"/>
                </a:ext>
              </a:extLst>
            </p:cNvPr>
            <p:cNvSpPr/>
            <p:nvPr/>
          </p:nvSpPr>
          <p:spPr>
            <a:xfrm rot="5400000">
              <a:off x="3945636" y="3762364"/>
              <a:ext cx="119459" cy="285145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glow>
                <a:schemeClr val="accent1"/>
              </a:glow>
              <a:outerShdw blurRad="457200" dist="254000" dir="600000" sx="1000" sy="1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xmlns="" id="{0177DF62-0D92-4C13-B467-AB643066C97B}"/>
                </a:ext>
              </a:extLst>
            </p:cNvPr>
            <p:cNvSpPr/>
            <p:nvPr/>
          </p:nvSpPr>
          <p:spPr>
            <a:xfrm rot="5400000">
              <a:off x="3539877" y="4955545"/>
              <a:ext cx="119459" cy="292271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glow>
                <a:schemeClr val="accent1"/>
              </a:glow>
              <a:outerShdw blurRad="457200" dist="254000" dir="600000" sx="1000" sy="1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7EA799CE-0AE5-4F46-B657-B9C00DBB3256}"/>
              </a:ext>
            </a:extLst>
          </p:cNvPr>
          <p:cNvGrpSpPr/>
          <p:nvPr/>
        </p:nvGrpSpPr>
        <p:grpSpPr>
          <a:xfrm rot="10800000">
            <a:off x="8024765" y="2677565"/>
            <a:ext cx="694467" cy="2483845"/>
            <a:chOff x="3453471" y="2677565"/>
            <a:chExt cx="694467" cy="2483845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5C4883B5-6488-42E5-B625-2A0F1ECE2E06}"/>
                </a:ext>
              </a:extLst>
            </p:cNvPr>
            <p:cNvSpPr/>
            <p:nvPr/>
          </p:nvSpPr>
          <p:spPr>
            <a:xfrm>
              <a:off x="3742979" y="2677565"/>
              <a:ext cx="119459" cy="2483845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glow>
                <a:schemeClr val="accent1"/>
              </a:glow>
              <a:outerShdw blurRad="457200" dist="254000" dir="600000" sx="1000" sy="1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E8762DB2-70A1-41AC-8737-8DC908BE9B9B}"/>
                </a:ext>
              </a:extLst>
            </p:cNvPr>
            <p:cNvSpPr/>
            <p:nvPr/>
          </p:nvSpPr>
          <p:spPr>
            <a:xfrm rot="5400000">
              <a:off x="3539879" y="2591158"/>
              <a:ext cx="119459" cy="292273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glow>
                <a:schemeClr val="accent1"/>
              </a:glow>
              <a:outerShdw blurRad="457200" dist="254000" dir="600000" sx="1000" sy="1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xmlns="" id="{05AD8B1E-443F-49F2-8E8A-1F0A7B419A96}"/>
                </a:ext>
              </a:extLst>
            </p:cNvPr>
            <p:cNvSpPr/>
            <p:nvPr/>
          </p:nvSpPr>
          <p:spPr>
            <a:xfrm rot="5400000">
              <a:off x="3540498" y="3762951"/>
              <a:ext cx="119459" cy="283973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glow>
                <a:schemeClr val="accent1"/>
              </a:glow>
              <a:outerShdw blurRad="457200" dist="254000" dir="600000" sx="1000" sy="1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xmlns="" id="{37950958-C846-44AD-874A-9FC4B62E2F2C}"/>
                </a:ext>
              </a:extLst>
            </p:cNvPr>
            <p:cNvSpPr/>
            <p:nvPr/>
          </p:nvSpPr>
          <p:spPr>
            <a:xfrm rot="5400000">
              <a:off x="3945636" y="3762364"/>
              <a:ext cx="119459" cy="285145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glow>
                <a:schemeClr val="accent1"/>
              </a:glow>
              <a:outerShdw blurRad="457200" dist="254000" dir="600000" sx="1000" sy="1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xmlns="" id="{2B35BB8A-DC1D-4FBA-8090-62C7510789E3}"/>
                </a:ext>
              </a:extLst>
            </p:cNvPr>
            <p:cNvSpPr/>
            <p:nvPr/>
          </p:nvSpPr>
          <p:spPr>
            <a:xfrm rot="5400000">
              <a:off x="3539877" y="4955545"/>
              <a:ext cx="119459" cy="292271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glow>
                <a:schemeClr val="accent1"/>
              </a:glow>
              <a:outerShdw blurRad="457200" dist="254000" dir="600000" sx="1000" sy="1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82368096-D5CC-41CF-8B69-E3113DB09C7F}"/>
              </a:ext>
            </a:extLst>
          </p:cNvPr>
          <p:cNvSpPr/>
          <p:nvPr/>
        </p:nvSpPr>
        <p:spPr>
          <a:xfrm>
            <a:off x="2337986" y="5869796"/>
            <a:ext cx="118872" cy="83197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26372C76-2F47-4170-AF7B-F2C7E1824026}"/>
              </a:ext>
            </a:extLst>
          </p:cNvPr>
          <p:cNvSpPr/>
          <p:nvPr/>
        </p:nvSpPr>
        <p:spPr>
          <a:xfrm>
            <a:off x="10002212" y="5879428"/>
            <a:ext cx="118872" cy="83197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17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A3AD0E-E280-4CE7-95B0-1B0840399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9" b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7EA9BC0-1E91-45BF-999F-9010945F0B52}"/>
              </a:ext>
            </a:extLst>
          </p:cNvPr>
          <p:cNvSpPr/>
          <p:nvPr/>
        </p:nvSpPr>
        <p:spPr>
          <a:xfrm>
            <a:off x="5613991" y="-1"/>
            <a:ext cx="6578009" cy="6858000"/>
          </a:xfrm>
          <a:prstGeom prst="rect">
            <a:avLst/>
          </a:prstGeom>
          <a:solidFill>
            <a:srgbClr val="07797A">
              <a:alpha val="50000"/>
            </a:srgb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89648B0-08F1-46CA-816B-ADFA1DCD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155" y="311722"/>
            <a:ext cx="5792570" cy="1024841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План </a:t>
            </a:r>
            <a:br>
              <a:rPr lang="ru-RU" sz="4800" b="1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</a:br>
            <a:r>
              <a:rPr lang="ru-RU" sz="4800" b="1" dirty="0">
                <a:solidFill>
                  <a:schemeClr val="bg1"/>
                </a:solidFill>
                <a:effectLst>
                  <a:glow rad="76200">
                    <a:schemeClr val="tx1">
                      <a:alpha val="40000"/>
                    </a:schemeClr>
                  </a:glow>
                </a:effectLst>
              </a:rPr>
              <a:t>реализации проекта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F799F0B-769F-43DB-B230-CB5E743D5DAA}"/>
              </a:ext>
            </a:extLst>
          </p:cNvPr>
          <p:cNvSpPr/>
          <p:nvPr/>
        </p:nvSpPr>
        <p:spPr>
          <a:xfrm>
            <a:off x="292156" y="459462"/>
            <a:ext cx="5321835" cy="107721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5A6F45A-7132-4219-955C-41762018DC10}"/>
              </a:ext>
            </a:extLst>
          </p:cNvPr>
          <p:cNvSpPr/>
          <p:nvPr/>
        </p:nvSpPr>
        <p:spPr>
          <a:xfrm>
            <a:off x="292155" y="2029020"/>
            <a:ext cx="5321835" cy="107721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EA2AF10-4CFC-4DF1-8515-3EAE2EF6A42A}"/>
              </a:ext>
            </a:extLst>
          </p:cNvPr>
          <p:cNvSpPr/>
          <p:nvPr/>
        </p:nvSpPr>
        <p:spPr>
          <a:xfrm>
            <a:off x="292155" y="3598577"/>
            <a:ext cx="5321835" cy="107721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745E0D0-5CE7-46A6-B3F2-DD66DBC40263}"/>
              </a:ext>
            </a:extLst>
          </p:cNvPr>
          <p:cNvSpPr/>
          <p:nvPr/>
        </p:nvSpPr>
        <p:spPr>
          <a:xfrm>
            <a:off x="292155" y="5168134"/>
            <a:ext cx="5321835" cy="107721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AEEE3D-26F6-496F-85F4-7D0E7C6D837C}"/>
              </a:ext>
            </a:extLst>
          </p:cNvPr>
          <p:cNvSpPr txBox="1"/>
          <p:nvPr/>
        </p:nvSpPr>
        <p:spPr>
          <a:xfrm>
            <a:off x="467832" y="459463"/>
            <a:ext cx="4844902" cy="107721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Нормативно-правовое обеспечение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0C33FA-5237-4108-A5A4-47FDD790FE09}"/>
              </a:ext>
            </a:extLst>
          </p:cNvPr>
          <p:cNvSpPr txBox="1"/>
          <p:nvPr/>
        </p:nvSpPr>
        <p:spPr>
          <a:xfrm>
            <a:off x="467832" y="2029020"/>
            <a:ext cx="4844902" cy="107721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Диагностический мониторинг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C2890D-01BE-4DB0-B83C-ED475FDBE6B6}"/>
              </a:ext>
            </a:extLst>
          </p:cNvPr>
          <p:cNvSpPr txBox="1"/>
          <p:nvPr/>
        </p:nvSpPr>
        <p:spPr>
          <a:xfrm>
            <a:off x="467832" y="3598577"/>
            <a:ext cx="4844902" cy="107721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Пилотная апробация технологии ДИС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3DF849-B3C6-4C94-8FE6-41D7EB888D72}"/>
              </a:ext>
            </a:extLst>
          </p:cNvPr>
          <p:cNvSpPr txBox="1"/>
          <p:nvPr/>
        </p:nvSpPr>
        <p:spPr>
          <a:xfrm>
            <a:off x="467832" y="5168134"/>
            <a:ext cx="4844902" cy="1077218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just"/>
            <a:r>
              <a:rPr lang="ru-RU" sz="3200" b="1" dirty="0">
                <a:latin typeface="+mj-lt"/>
                <a:cs typeface="Times New Roman" panose="02020603050405020304" pitchFamily="18" charset="0"/>
              </a:rPr>
              <a:t>Распространение популяризация опыта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4B3A2A50-B313-4EAE-91A1-FE91075C6E61}"/>
              </a:ext>
            </a:extLst>
          </p:cNvPr>
          <p:cNvSpPr txBox="1">
            <a:spLocks/>
          </p:cNvSpPr>
          <p:nvPr/>
        </p:nvSpPr>
        <p:spPr>
          <a:xfrm>
            <a:off x="11484864" y="6245352"/>
            <a:ext cx="707135" cy="612648"/>
          </a:xfrm>
          <a:prstGeom prst="rect">
            <a:avLst/>
          </a:prstGeom>
          <a:effectLst>
            <a:glow rad="609600">
              <a:schemeClr val="tx1"/>
            </a:glow>
            <a:softEdge rad="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>
                    <a:alpha val="53000"/>
                  </a:schemeClr>
                </a:solidFill>
                <a:effectLst>
                  <a:glow>
                    <a:schemeClr val="tx1">
                      <a:alpha val="40000"/>
                    </a:schemeClr>
                  </a:glow>
                </a:effectLst>
                <a:latin typeface="+mn-lt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7C73223-DD54-4D2F-A7DB-1B7F2A32500B}"/>
              </a:ext>
            </a:extLst>
          </p:cNvPr>
          <p:cNvSpPr/>
          <p:nvPr/>
        </p:nvSpPr>
        <p:spPr>
          <a:xfrm>
            <a:off x="5841874" y="1648451"/>
            <a:ext cx="6349623" cy="2304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62BFEA6-DF63-4DE1-8C91-3CEEB2F7729C}"/>
              </a:ext>
            </a:extLst>
          </p:cNvPr>
          <p:cNvSpPr/>
          <p:nvPr/>
        </p:nvSpPr>
        <p:spPr>
          <a:xfrm>
            <a:off x="5612984" y="-7303"/>
            <a:ext cx="230400" cy="6875936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B9F83A4-3927-43D4-9470-3A78C9A190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27" y="2355694"/>
            <a:ext cx="3653445" cy="3889658"/>
          </a:xfrm>
          <a:prstGeom prst="rect">
            <a:avLst/>
          </a:prstGeom>
          <a:effectLst>
            <a:glow rad="76200">
              <a:schemeClr val="tx1">
                <a:alpha val="40000"/>
              </a:schemeClr>
            </a:glow>
          </a:effec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2AA08A9-7C84-428A-8913-89AA280FE457}"/>
              </a:ext>
            </a:extLst>
          </p:cNvPr>
          <p:cNvSpPr/>
          <p:nvPr/>
        </p:nvSpPr>
        <p:spPr>
          <a:xfrm>
            <a:off x="8941" y="-18097"/>
            <a:ext cx="292155" cy="6858000"/>
          </a:xfrm>
          <a:prstGeom prst="rect">
            <a:avLst/>
          </a:prstGeom>
          <a:solidFill>
            <a:srgbClr val="07797A">
              <a:alpha val="50000"/>
            </a:srgbClr>
          </a:solidFill>
          <a:ln>
            <a:noFill/>
          </a:ln>
          <a:effectLst>
            <a:glow>
              <a:schemeClr val="accent1"/>
            </a:glow>
            <a:outerShdw blurRad="457200" dist="254000" dir="600000" sx="1000" sy="1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3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523</Words>
  <Application>Microsoft Office PowerPoint</Application>
  <PresentationFormat>Широкоэкранный</PresentationFormat>
  <Paragraphs>108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Воспитание коллективизма и чувства товарищества старших дошкольников средствами динамических игровых событий</vt:lpstr>
      <vt:lpstr>Актуальность и проблемы инновационной деятельности</vt:lpstr>
      <vt:lpstr>ЦЕЛЬ</vt:lpstr>
      <vt:lpstr>ЗАДАЧИ</vt:lpstr>
      <vt:lpstr>Основные идеи инновационного проекта</vt:lpstr>
      <vt:lpstr>Презентация PowerPoint</vt:lpstr>
      <vt:lpstr>Презентация PowerPoint</vt:lpstr>
      <vt:lpstr>Методы диагностики эффективности инновационной деятельности</vt:lpstr>
      <vt:lpstr>План  реализации проекта</vt:lpstr>
      <vt:lpstr>Прогнозы инновационного проекта</vt:lpstr>
      <vt:lpstr>Расчеты по кадровому, экономическому, материально-техническому обеспечению инновационной деятельностью</vt:lpstr>
      <vt:lpstr>Продукты инновационной деятельности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Иванова</dc:creator>
  <cp:lastModifiedBy>User</cp:lastModifiedBy>
  <cp:revision>268</cp:revision>
  <dcterms:created xsi:type="dcterms:W3CDTF">2023-09-26T12:54:14Z</dcterms:created>
  <dcterms:modified xsi:type="dcterms:W3CDTF">2023-10-17T14:38:20Z</dcterms:modified>
</cp:coreProperties>
</file>